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624" r:id="rId3"/>
    <p:sldId id="628" r:id="rId4"/>
    <p:sldId id="625" r:id="rId5"/>
    <p:sldId id="627" r:id="rId6"/>
    <p:sldId id="557" r:id="rId7"/>
    <p:sldId id="680" r:id="rId8"/>
    <p:sldId id="664" r:id="rId9"/>
    <p:sldId id="686" r:id="rId10"/>
    <p:sldId id="645" r:id="rId11"/>
    <p:sldId id="665" r:id="rId12"/>
    <p:sldId id="688" r:id="rId13"/>
    <p:sldId id="687" r:id="rId14"/>
    <p:sldId id="689" r:id="rId15"/>
    <p:sldId id="654" r:id="rId16"/>
    <p:sldId id="677" r:id="rId17"/>
    <p:sldId id="678" r:id="rId18"/>
    <p:sldId id="666" r:id="rId19"/>
    <p:sldId id="679" r:id="rId20"/>
    <p:sldId id="667" r:id="rId21"/>
    <p:sldId id="685" r:id="rId22"/>
    <p:sldId id="668" r:id="rId23"/>
    <p:sldId id="651" r:id="rId24"/>
    <p:sldId id="650" r:id="rId25"/>
    <p:sldId id="663" r:id="rId26"/>
    <p:sldId id="56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67"/>
    <p:restoredTop sz="97545"/>
  </p:normalViewPr>
  <p:slideViewPr>
    <p:cSldViewPr snapToGrid="0" snapToObjects="1" showGuides="1">
      <p:cViewPr varScale="1">
        <p:scale>
          <a:sx n="165" d="100"/>
          <a:sy n="165" d="100"/>
        </p:scale>
        <p:origin x="232"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BEC8B-BF70-C949-8071-94595A60AF6B}" type="datetimeFigureOut">
              <a:rPr lang="en-US" smtClean="0"/>
              <a:t>8/10/22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05D4D-C92E-0848-8CDC-5DB58098804E}" type="slidenum">
              <a:rPr lang="en-US" smtClean="0"/>
              <a:t>‹#›</a:t>
            </a:fld>
            <a:endParaRPr lang="en-US"/>
          </a:p>
        </p:txBody>
      </p:sp>
    </p:spTree>
    <p:extLst>
      <p:ext uri="{BB962C8B-B14F-4D97-AF65-F5344CB8AC3E}">
        <p14:creationId xmlns:p14="http://schemas.microsoft.com/office/powerpoint/2010/main" val="2177575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 nitrogen has been shown to positively influence leaf nitrogen in a fair share of studies.</a:t>
            </a:r>
          </a:p>
          <a:p>
            <a:endParaRPr lang="en-US" dirty="0"/>
          </a:p>
          <a:p>
            <a:r>
              <a:rPr lang="en-US" dirty="0"/>
              <a:t>This figure is from a study by Jenn </a:t>
            </a:r>
            <a:r>
              <a:rPr lang="en-US" dirty="0" err="1"/>
              <a:t>Firn</a:t>
            </a:r>
            <a:r>
              <a:rPr lang="en-US" dirty="0"/>
              <a:t> in 2019 using a globally coordinated nutrient addition experiment by the name Nutrient Network.</a:t>
            </a:r>
          </a:p>
          <a:p>
            <a:endParaRPr lang="en-US" dirty="0"/>
          </a:p>
          <a:p>
            <a:r>
              <a:rPr lang="en-US" dirty="0"/>
              <a:t>In these experiments, nitrogen, phosphorus, and potassium are added in a full-factorial field manipulation in grassland systems</a:t>
            </a:r>
          </a:p>
          <a:p>
            <a:endParaRPr lang="en-US" dirty="0"/>
          </a:p>
          <a:p>
            <a:r>
              <a:rPr lang="en-US" dirty="0"/>
              <a:t>On the x-axis is the different combinations of nutrient additions, and on the y-axis is leaf nitrogen concentrations</a:t>
            </a:r>
          </a:p>
        </p:txBody>
      </p:sp>
      <p:sp>
        <p:nvSpPr>
          <p:cNvPr id="4" name="Slide Number Placeholder 3"/>
          <p:cNvSpPr>
            <a:spLocks noGrp="1"/>
          </p:cNvSpPr>
          <p:nvPr>
            <p:ph type="sldNum" sz="quarter" idx="5"/>
          </p:nvPr>
        </p:nvSpPr>
        <p:spPr/>
        <p:txBody>
          <a:bodyPr/>
          <a:lstStyle/>
          <a:p>
            <a:fld id="{10BF0530-8FFA-B64C-9A1A-E1928636B235}" type="slidenum">
              <a:rPr lang="en-US" smtClean="0"/>
              <a:t>2</a:t>
            </a:fld>
            <a:endParaRPr lang="en-US"/>
          </a:p>
        </p:txBody>
      </p:sp>
    </p:spTree>
    <p:extLst>
      <p:ext uri="{BB962C8B-B14F-4D97-AF65-F5344CB8AC3E}">
        <p14:creationId xmlns:p14="http://schemas.microsoft.com/office/powerpoint/2010/main" val="98534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there is a pretty obvious increase in leaf nitrogen content in plots that receive nitrogen fertilizer regardless of potassium and phosphorus combinations</a:t>
            </a:r>
          </a:p>
        </p:txBody>
      </p:sp>
      <p:sp>
        <p:nvSpPr>
          <p:cNvPr id="4" name="Slide Number Placeholder 3"/>
          <p:cNvSpPr>
            <a:spLocks noGrp="1"/>
          </p:cNvSpPr>
          <p:nvPr>
            <p:ph type="sldNum" sz="quarter" idx="5"/>
          </p:nvPr>
        </p:nvSpPr>
        <p:spPr/>
        <p:txBody>
          <a:bodyPr/>
          <a:lstStyle/>
          <a:p>
            <a:fld id="{10BF0530-8FFA-B64C-9A1A-E1928636B235}" type="slidenum">
              <a:rPr lang="en-US" smtClean="0"/>
              <a:t>3</a:t>
            </a:fld>
            <a:endParaRPr lang="en-US"/>
          </a:p>
        </p:txBody>
      </p:sp>
    </p:spTree>
    <p:extLst>
      <p:ext uri="{BB962C8B-B14F-4D97-AF65-F5344CB8AC3E}">
        <p14:creationId xmlns:p14="http://schemas.microsoft.com/office/powerpoint/2010/main" val="1525116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recent work has also shown that leaf nitrogen can be predicted independent of soil nitrogen availability</a:t>
            </a:r>
          </a:p>
          <a:p>
            <a:endParaRPr lang="en-US" dirty="0"/>
          </a:p>
          <a:p>
            <a:r>
              <a:rPr lang="en-US" dirty="0"/>
              <a:t>This is work from Ning Dong showing on the top row in panel b and c that leaf nitrogen can be predicted from photosynthetically active radiation, which is basically light, and mean annual temperature.</a:t>
            </a:r>
          </a:p>
          <a:p>
            <a:endParaRPr lang="en-US" dirty="0"/>
          </a:p>
          <a:p>
            <a:r>
              <a:rPr lang="en-US" dirty="0"/>
              <a:t>Additionally, they show in panel a that leaf nitrogen can be predicted by the ratio of intercellular carbon dioxide to extracellular carbon dioxide, or </a:t>
            </a:r>
            <a:r>
              <a:rPr lang="en-US" dirty="0" err="1"/>
              <a:t>Ci:Ca</a:t>
            </a:r>
            <a:r>
              <a:rPr lang="en-US" dirty="0"/>
              <a:t>, </a:t>
            </a:r>
          </a:p>
          <a:p>
            <a:endParaRPr lang="en-US" dirty="0"/>
          </a:p>
          <a:p>
            <a:r>
              <a:rPr lang="en-US" dirty="0"/>
              <a:t>In panel d, they show that leaf nitrogen can be predicted through the ratio of intercellular carbon dioxide to atmospheric carbon dioxide, and in panel e show that leaf nitrogen can be predicted on the basis of whether a species can associate with nitrogen-fixing bacteria</a:t>
            </a:r>
          </a:p>
          <a:p>
            <a:endParaRPr lang="en-US" dirty="0"/>
          </a:p>
          <a:p>
            <a:r>
              <a:rPr lang="en-US" dirty="0"/>
              <a:t>Thus, aboveground climate and leaf traits can be used to predict patterns of leaf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4</a:t>
            </a:fld>
            <a:endParaRPr lang="en-US"/>
          </a:p>
        </p:txBody>
      </p:sp>
    </p:spTree>
    <p:extLst>
      <p:ext uri="{BB962C8B-B14F-4D97-AF65-F5344CB8AC3E}">
        <p14:creationId xmlns:p14="http://schemas.microsoft.com/office/powerpoint/2010/main" val="3993256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know that variation in leaf nitrogen can be explained by soil nitrogen availability, climate, or plant traits, we still do not have a firm grasp of what drives leaf nitrogen content.</a:t>
            </a:r>
          </a:p>
          <a:p>
            <a:endParaRPr lang="en-US" dirty="0"/>
          </a:p>
          <a:p>
            <a:r>
              <a:rPr lang="en-US" dirty="0"/>
              <a:t>It is possible that these patterns are driven by plant allocation responses to soil nitrogen and climate, but we lack data that links these responses to physiological processes that range from the leaf to whole plant level</a:t>
            </a:r>
          </a:p>
          <a:p>
            <a:endParaRPr lang="en-US" dirty="0"/>
          </a:p>
          <a:p>
            <a:r>
              <a:rPr lang="en-US" sz="1200" dirty="0">
                <a:latin typeface="Arial" panose="020B0604020202020204" pitchFamily="34" charset="0"/>
                <a:cs typeface="Arial" panose="020B0604020202020204" pitchFamily="34" charset="0"/>
              </a:rPr>
              <a:t>Yet, we do not fully understand when and where soil nitrogen impacts nitrogen allocation to leaf tissue vs. other tissues</a:t>
            </a:r>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5</a:t>
            </a:fld>
            <a:endParaRPr lang="en-US"/>
          </a:p>
        </p:txBody>
      </p:sp>
    </p:spTree>
    <p:extLst>
      <p:ext uri="{BB962C8B-B14F-4D97-AF65-F5344CB8AC3E}">
        <p14:creationId xmlns:p14="http://schemas.microsoft.com/office/powerpoint/2010/main" val="3991136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7</a:t>
            </a:fld>
            <a:endParaRPr lang="en-US"/>
          </a:p>
        </p:txBody>
      </p:sp>
    </p:spTree>
    <p:extLst>
      <p:ext uri="{BB962C8B-B14F-4D97-AF65-F5344CB8AC3E}">
        <p14:creationId xmlns:p14="http://schemas.microsoft.com/office/powerpoint/2010/main" val="341906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following field manipulation experiment to investigate whether changes in soil resource availability influenced leaf quantity/quality tradeoffs or water/nitrogen use tradeoffs.</a:t>
            </a:r>
          </a:p>
          <a:p>
            <a:endParaRPr lang="en-US" dirty="0"/>
          </a:p>
          <a:p>
            <a:r>
              <a:rPr lang="en-US" dirty="0"/>
              <a:t>Starting in 2010, our coauthor Christy Goodale set up a full-factorial nitrogen-by-sulfur field manipulation experiment at three sites in a contiguous closed canopy forest all within a 20-km radius of Ithaca, New York</a:t>
            </a:r>
          </a:p>
          <a:p>
            <a:endParaRPr lang="en-US" dirty="0"/>
          </a:p>
          <a:p>
            <a:r>
              <a:rPr lang="en-US" dirty="0"/>
              <a:t>This experiment was originally created to tease apart the impacts of soil pH change and soil nitrogen fertilization on forest ecosystem functions; </a:t>
            </a:r>
          </a:p>
          <a:p>
            <a:endParaRPr lang="en-US" dirty="0"/>
          </a:p>
          <a:p>
            <a:r>
              <a:rPr lang="en-US" dirty="0"/>
              <a:t>however, because sulfur additions acidify the soil and promote nitrogen losses over time, this system provides a unique soil nitrogen availability gradient to test our hypotheses</a:t>
            </a:r>
          </a:p>
        </p:txBody>
      </p:sp>
      <p:sp>
        <p:nvSpPr>
          <p:cNvPr id="4" name="Slide Number Placeholder 3"/>
          <p:cNvSpPr>
            <a:spLocks noGrp="1"/>
          </p:cNvSpPr>
          <p:nvPr>
            <p:ph type="sldNum" sz="quarter" idx="5"/>
          </p:nvPr>
        </p:nvSpPr>
        <p:spPr/>
        <p:txBody>
          <a:bodyPr/>
          <a:lstStyle/>
          <a:p>
            <a:fld id="{5244E996-A8DB-CE40-87C4-176C80B5D0D6}" type="slidenum">
              <a:rPr lang="en-US" smtClean="0"/>
              <a:t>26</a:t>
            </a:fld>
            <a:endParaRPr lang="en-US"/>
          </a:p>
        </p:txBody>
      </p:sp>
    </p:spTree>
    <p:extLst>
      <p:ext uri="{BB962C8B-B14F-4D97-AF65-F5344CB8AC3E}">
        <p14:creationId xmlns:p14="http://schemas.microsoft.com/office/powerpoint/2010/main" val="1368438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2865-9E0B-884E-611B-88B26196F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06735B-80E9-AEA6-41E3-78719381BB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494B10-3CEC-CDEB-EF0E-9C34D9B68D70}"/>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85A3BA42-69DC-1A5D-0466-E107D18D5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85AB9A-B9D2-B8F0-6D0F-C1E907FD041D}"/>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227315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6EB4-76DE-F16C-A84B-5C5A20D54D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777AB8-D6FB-31FC-0925-F65385A61A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2AB65-E5BF-EA51-4CA7-C5103B407E1B}"/>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C407CC2E-F026-A19B-C7DB-8B8EAEEFCA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6228E-6E2A-0276-BE1C-07BBD2A76D6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62002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B0CCAB-CD71-53B0-9029-65B394F78D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463256-FB29-EF61-2D81-70F2A88A5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00801-ACD4-A72A-0D15-A744802276FE}"/>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7F15D330-6933-4A1A-355E-988A04B81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2CB70-4BCA-979F-F36B-E4D884339748}"/>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39727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546F-A418-EEDB-BC45-3E1BD39A8DA5}"/>
              </a:ext>
            </a:extLst>
          </p:cNvPr>
          <p:cNvSpPr>
            <a:spLocks noGrp="1"/>
          </p:cNvSpPr>
          <p:nvPr>
            <p:ph type="title"/>
          </p:nvPr>
        </p:nvSpPr>
        <p:spPr/>
        <p:txBody>
          <a:bodyPr>
            <a:normAutofit/>
          </a:bodyPr>
          <a:lstStyle>
            <a:lvl1pPr>
              <a:defRPr sz="400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65CBBE2-B0C2-9999-6FCE-34CA72667E2A}"/>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21FAD-2E77-93C0-F7EA-2988EE515F37}"/>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C842C628-1D78-5991-3D6D-52F2C0B36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87009-4015-C9CE-B97B-6511FD624606}"/>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50980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F738-58E1-3932-C703-59F50A274D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64C970-2DDC-E624-F266-F90E2C35DC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BD4477-BF1D-52C5-9B68-8C1C74A7CF10}"/>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0D94ADFA-E531-9346-9077-FF9D0AE54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26004F-3695-244C-B64C-98EC2CAD2D13}"/>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704033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5ED64-264C-D7E6-1A99-F477CD9B88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7E716-57D8-9886-BB33-1720702360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ADDD5C-9EB1-0D17-0ADD-282D2B3A3E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C1589F-3FC4-E435-ACAE-135708F51CE5}"/>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6" name="Footer Placeholder 5">
            <a:extLst>
              <a:ext uri="{FF2B5EF4-FFF2-40B4-BE49-F238E27FC236}">
                <a16:creationId xmlns:a16="http://schemas.microsoft.com/office/drawing/2014/main" id="{53287D39-C79C-1A30-E7EC-73368C9E2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BEE086-F716-B8EA-8E1F-40D2AB5A1E3B}"/>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128603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02606-CC1A-4F9D-B932-242FE644F5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671C86-FACA-0757-0CBB-C6ED6E3D3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870B1-101D-937D-E7B5-9C9C36744C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C3E634-537E-06EA-40EF-0540005A9A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6AF0E7-337E-EA28-5E41-E53D09F94C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7600DF-F90D-EFB9-2E1E-78144380323F}"/>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8" name="Footer Placeholder 7">
            <a:extLst>
              <a:ext uri="{FF2B5EF4-FFF2-40B4-BE49-F238E27FC236}">
                <a16:creationId xmlns:a16="http://schemas.microsoft.com/office/drawing/2014/main" id="{17A15F5E-C740-4B8D-D502-22B89B1FDF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630DF8-0555-2101-9C07-699134096919}"/>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06112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8E7EC-CCE3-B695-6275-C7796F5E35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28A25A-FC3C-24A8-C60A-8BE770E7D1EF}"/>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4" name="Footer Placeholder 3">
            <a:extLst>
              <a:ext uri="{FF2B5EF4-FFF2-40B4-BE49-F238E27FC236}">
                <a16:creationId xmlns:a16="http://schemas.microsoft.com/office/drawing/2014/main" id="{616D30F2-455F-296F-912B-6CE439CAB1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942A26-93BA-1831-2CC1-645705687863}"/>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952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AD905-1AF3-1618-C836-4E110730258A}"/>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3" name="Footer Placeholder 2">
            <a:extLst>
              <a:ext uri="{FF2B5EF4-FFF2-40B4-BE49-F238E27FC236}">
                <a16:creationId xmlns:a16="http://schemas.microsoft.com/office/drawing/2014/main" id="{59C73DE7-5E67-4764-291F-029E7F28CF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F485B6-64DB-5A5E-551B-9BB38710DF1E}"/>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74384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1B79-6F9E-58B5-878F-818619392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9AB3A6-E8DD-B033-AC7B-B1E30D3EC6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EBD82D-67DB-BB0F-968C-54021D0DE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05EDB-FCB7-B16B-0F21-0271E6058D47}"/>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6" name="Footer Placeholder 5">
            <a:extLst>
              <a:ext uri="{FF2B5EF4-FFF2-40B4-BE49-F238E27FC236}">
                <a16:creationId xmlns:a16="http://schemas.microsoft.com/office/drawing/2014/main" id="{BBCBCE44-5287-2880-20F1-76C7C4EAEC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6AE53-13D2-E28E-0CC2-6DD6FEB257AF}"/>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94013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2390-8B51-FEB3-DBA1-D586D687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4DC696-BC26-A1F0-9ED0-E9B97CBF75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81D936-02A7-A86F-50F8-EA3EE128D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3EDE1-3918-5464-2552-414781B76FD1}"/>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6" name="Footer Placeholder 5">
            <a:extLst>
              <a:ext uri="{FF2B5EF4-FFF2-40B4-BE49-F238E27FC236}">
                <a16:creationId xmlns:a16="http://schemas.microsoft.com/office/drawing/2014/main" id="{D3A37CC1-A2D9-B712-97B9-0D6EB6568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03A5B4-CE89-1934-9EF8-3F9506AACEE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922887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D5115-FDCD-0FF6-C9B5-FD3437A267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73F6C3-F471-343B-7590-90E255A39D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30DA3-4570-4CD6-C40C-9F67CC85E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417CBB81-D413-23F5-D289-1C2414A0A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300AC9-8C00-6B04-B0BC-5372098A7D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250C90-A217-6949-8BD2-2F5146168076}" type="slidenum">
              <a:rPr lang="en-US" smtClean="0"/>
              <a:t>‹#›</a:t>
            </a:fld>
            <a:endParaRPr lang="en-US"/>
          </a:p>
        </p:txBody>
      </p:sp>
    </p:spTree>
    <p:extLst>
      <p:ext uri="{BB962C8B-B14F-4D97-AF65-F5344CB8AC3E}">
        <p14:creationId xmlns:p14="http://schemas.microsoft.com/office/powerpoint/2010/main" val="959003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0BDF78-34DA-CD72-8C31-D6B7F11B7303}"/>
              </a:ext>
            </a:extLst>
          </p:cNvPr>
          <p:cNvSpPr>
            <a:spLocks noGrp="1"/>
          </p:cNvSpPr>
          <p:nvPr>
            <p:ph type="ctrTitle"/>
          </p:nvPr>
        </p:nvSpPr>
        <p:spPr>
          <a:xfrm>
            <a:off x="684054" y="743446"/>
            <a:ext cx="10644732" cy="2952899"/>
          </a:xfrm>
          <a:noFill/>
        </p:spPr>
        <p:txBody>
          <a:bodyPr>
            <a:noAutofit/>
          </a:bodyPr>
          <a:lstStyle/>
          <a:p>
            <a:r>
              <a:rPr lang="en-US" sz="4800" dirty="0">
                <a:latin typeface="Arial" panose="020B0604020202020204" pitchFamily="34" charset="0"/>
                <a:cs typeface="Arial" panose="020B0604020202020204" pitchFamily="34" charset="0"/>
              </a:rPr>
              <a:t>Leaf nitrogen is driven by soil resource availability, but is decoupled from water use efficiency, in Texan grassland systems</a:t>
            </a:r>
          </a:p>
        </p:txBody>
      </p:sp>
      <p:sp>
        <p:nvSpPr>
          <p:cNvPr id="3" name="Subtitle 2">
            <a:extLst>
              <a:ext uri="{FF2B5EF4-FFF2-40B4-BE49-F238E27FC236}">
                <a16:creationId xmlns:a16="http://schemas.microsoft.com/office/drawing/2014/main" id="{992CF34E-B4C2-4AE0-AA6B-9A938262019F}"/>
              </a:ext>
            </a:extLst>
          </p:cNvPr>
          <p:cNvSpPr>
            <a:spLocks noGrp="1"/>
          </p:cNvSpPr>
          <p:nvPr>
            <p:ph type="subTitle" idx="1"/>
          </p:nvPr>
        </p:nvSpPr>
        <p:spPr>
          <a:xfrm>
            <a:off x="2949045" y="4009342"/>
            <a:ext cx="6114749" cy="1485319"/>
          </a:xfrm>
          <a:noFill/>
        </p:spPr>
        <p:txBody>
          <a:bodyPr>
            <a:normAutofit/>
          </a:bodyPr>
          <a:lstStyle/>
          <a:p>
            <a:r>
              <a:rPr lang="en-US" dirty="0"/>
              <a:t>Evan A. Perkowski; Nicholas G. Smith</a:t>
            </a:r>
          </a:p>
          <a:p>
            <a:r>
              <a:rPr lang="en-US" dirty="0"/>
              <a:t>Texas Tech University</a:t>
            </a:r>
          </a:p>
        </p:txBody>
      </p:sp>
    </p:spTree>
    <p:extLst>
      <p:ext uri="{BB962C8B-B14F-4D97-AF65-F5344CB8AC3E}">
        <p14:creationId xmlns:p14="http://schemas.microsoft.com/office/powerpoint/2010/main" val="3437226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39D69-DA95-DC63-B70D-AC53860275E9}"/>
              </a:ext>
            </a:extLst>
          </p:cNvPr>
          <p:cNvSpPr>
            <a:spLocks noGrp="1"/>
          </p:cNvSpPr>
          <p:nvPr>
            <p:ph type="title"/>
          </p:nvPr>
        </p:nvSpPr>
        <p:spPr/>
        <p:txBody>
          <a:bodyPr/>
          <a:lstStyle/>
          <a:p>
            <a:r>
              <a:rPr lang="en-US" dirty="0"/>
              <a:t>Study sites, collection methods, traits</a:t>
            </a:r>
          </a:p>
        </p:txBody>
      </p:sp>
      <p:sp>
        <p:nvSpPr>
          <p:cNvPr id="3" name="Content Placeholder 2">
            <a:extLst>
              <a:ext uri="{FF2B5EF4-FFF2-40B4-BE49-F238E27FC236}">
                <a16:creationId xmlns:a16="http://schemas.microsoft.com/office/drawing/2014/main" id="{35578041-00F4-B300-9015-835079562A38}"/>
              </a:ext>
            </a:extLst>
          </p:cNvPr>
          <p:cNvSpPr>
            <a:spLocks noGrp="1"/>
          </p:cNvSpPr>
          <p:nvPr>
            <p:ph idx="1"/>
          </p:nvPr>
        </p:nvSpPr>
        <p:spPr>
          <a:xfrm>
            <a:off x="838201" y="1825625"/>
            <a:ext cx="5257800" cy="4351338"/>
          </a:xfrm>
        </p:spPr>
        <p:txBody>
          <a:bodyPr>
            <a:normAutofit lnSpcReduction="10000"/>
          </a:bodyPr>
          <a:lstStyle/>
          <a:p>
            <a:r>
              <a:rPr lang="en-US" dirty="0"/>
              <a:t>22 sites scattered across Texas grasslands</a:t>
            </a:r>
          </a:p>
          <a:p>
            <a:endParaRPr lang="en-US" dirty="0"/>
          </a:p>
          <a:p>
            <a:r>
              <a:rPr lang="en-US" dirty="0"/>
              <a:t>3 leaves of 5 most dominant species at each site</a:t>
            </a:r>
          </a:p>
          <a:p>
            <a:pPr lvl="1"/>
            <a:r>
              <a:rPr lang="en-US" dirty="0"/>
              <a:t>Leaf N</a:t>
            </a:r>
          </a:p>
          <a:p>
            <a:pPr lvl="1"/>
            <a:r>
              <a:rPr lang="en-US" dirty="0"/>
              <a:t>Leaf water use efficiency</a:t>
            </a:r>
          </a:p>
          <a:p>
            <a:endParaRPr lang="en-US" dirty="0"/>
          </a:p>
          <a:p>
            <a:r>
              <a:rPr lang="en-US" dirty="0"/>
              <a:t>Composite soil sample</a:t>
            </a:r>
          </a:p>
          <a:p>
            <a:pPr lvl="1"/>
            <a:r>
              <a:rPr lang="en-US" dirty="0"/>
              <a:t>[NO</a:t>
            </a:r>
            <a:r>
              <a:rPr lang="en-US" baseline="-25000" dirty="0"/>
              <a:t>3</a:t>
            </a:r>
            <a:r>
              <a:rPr lang="en-US" dirty="0"/>
              <a:t>-N]</a:t>
            </a:r>
          </a:p>
        </p:txBody>
      </p:sp>
      <p:sp>
        <p:nvSpPr>
          <p:cNvPr id="4" name="TextBox 3">
            <a:extLst>
              <a:ext uri="{FF2B5EF4-FFF2-40B4-BE49-F238E27FC236}">
                <a16:creationId xmlns:a16="http://schemas.microsoft.com/office/drawing/2014/main" id="{1A86E6E6-0608-4A1D-71F9-9632AC465F8A}"/>
              </a:ext>
            </a:extLst>
          </p:cNvPr>
          <p:cNvSpPr txBox="1"/>
          <p:nvPr/>
        </p:nvSpPr>
        <p:spPr>
          <a:xfrm>
            <a:off x="9376475" y="2929180"/>
            <a:ext cx="742511" cy="369332"/>
          </a:xfrm>
          <a:prstGeom prst="rect">
            <a:avLst/>
          </a:prstGeom>
          <a:noFill/>
        </p:spPr>
        <p:txBody>
          <a:bodyPr wrap="none" rtlCol="0">
            <a:spAutoFit/>
          </a:bodyPr>
          <a:lstStyle/>
          <a:p>
            <a:r>
              <a:rPr lang="en-US" dirty="0"/>
              <a:t>[map]</a:t>
            </a:r>
          </a:p>
        </p:txBody>
      </p:sp>
    </p:spTree>
    <p:extLst>
      <p:ext uri="{BB962C8B-B14F-4D97-AF65-F5344CB8AC3E}">
        <p14:creationId xmlns:p14="http://schemas.microsoft.com/office/powerpoint/2010/main" val="3978743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11BA1-076D-9B16-11A6-3014403814B2}"/>
              </a:ext>
            </a:extLst>
          </p:cNvPr>
          <p:cNvSpPr/>
          <p:nvPr/>
        </p:nvSpPr>
        <p:spPr>
          <a:xfrm>
            <a:off x="6220919" y="1966573"/>
            <a:ext cx="4887952" cy="2210219"/>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5" name="Rectangle 4">
            <a:extLst>
              <a:ext uri="{FF2B5EF4-FFF2-40B4-BE49-F238E27FC236}">
                <a16:creationId xmlns:a16="http://schemas.microsoft.com/office/drawing/2014/main" id="{7EE35622-DE94-753B-76FF-B062140F38F0}"/>
              </a:ext>
            </a:extLst>
          </p:cNvPr>
          <p:cNvSpPr/>
          <p:nvPr/>
        </p:nvSpPr>
        <p:spPr>
          <a:xfrm>
            <a:off x="991689" y="1966573"/>
            <a:ext cx="4887952" cy="2210219"/>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6" name="TextBox 5">
            <a:extLst>
              <a:ext uri="{FF2B5EF4-FFF2-40B4-BE49-F238E27FC236}">
                <a16:creationId xmlns:a16="http://schemas.microsoft.com/office/drawing/2014/main" id="{9EFE05F1-40B7-3F9B-C58A-3F59067B8EE3}"/>
              </a:ext>
            </a:extLst>
          </p:cNvPr>
          <p:cNvSpPr txBox="1"/>
          <p:nvPr/>
        </p:nvSpPr>
        <p:spPr>
          <a:xfrm>
            <a:off x="1142231" y="2110716"/>
            <a:ext cx="4586867"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solidFill>
                  <a:sysClr val="windowText" lastClr="000000"/>
                </a:solidFill>
                <a:latin typeface="Arial" panose="020B0604020202020204" pitchFamily="34" charset="0"/>
                <a:cs typeface="Arial" panose="020B0604020202020204" pitchFamily="34" charset="0"/>
              </a:rPr>
              <a:t>Daily precipitation</a:t>
            </a:r>
          </a:p>
          <a:p>
            <a:pPr marL="342900" indent="-342900">
              <a:buFont typeface="Arial" panose="020B0604020202020204" pitchFamily="34" charset="0"/>
              <a:buChar char="•"/>
            </a:pPr>
            <a:endParaRPr lang="en-US" sz="2400" dirty="0">
              <a:solidFill>
                <a:sysClr val="windowText" lastClr="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ysClr val="windowText" lastClr="000000"/>
                </a:solidFill>
                <a:latin typeface="Arial" panose="020B0604020202020204" pitchFamily="34" charset="0"/>
                <a:cs typeface="Arial" panose="020B0604020202020204" pitchFamily="34" charset="0"/>
              </a:rPr>
              <a:t>Daily mean temperature </a:t>
            </a:r>
          </a:p>
          <a:p>
            <a:pPr marL="342900" indent="-342900">
              <a:buFont typeface="Arial" panose="020B0604020202020204" pitchFamily="34" charset="0"/>
              <a:buChar char="•"/>
            </a:pPr>
            <a:endParaRPr lang="en-US" sz="2400" dirty="0">
              <a:solidFill>
                <a:sysClr val="windowText" lastClr="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ysClr val="windowText" lastClr="000000"/>
                </a:solidFill>
                <a:latin typeface="Arial" panose="020B0604020202020204" pitchFamily="34" charset="0"/>
                <a:cs typeface="Arial" panose="020B0604020202020204" pitchFamily="34" charset="0"/>
              </a:rPr>
              <a:t>Daily VPD</a:t>
            </a:r>
          </a:p>
        </p:txBody>
      </p:sp>
      <p:sp>
        <p:nvSpPr>
          <p:cNvPr id="8" name="TextBox 7">
            <a:extLst>
              <a:ext uri="{FF2B5EF4-FFF2-40B4-BE49-F238E27FC236}">
                <a16:creationId xmlns:a16="http://schemas.microsoft.com/office/drawing/2014/main" id="{043CFA61-CA32-7E54-7082-1BA1F9D57216}"/>
              </a:ext>
            </a:extLst>
          </p:cNvPr>
          <p:cNvSpPr txBox="1"/>
          <p:nvPr/>
        </p:nvSpPr>
        <p:spPr>
          <a:xfrm>
            <a:off x="6373321" y="2059119"/>
            <a:ext cx="4583150"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solidFill>
                  <a:sysClr val="windowText" lastClr="000000"/>
                </a:solidFill>
                <a:latin typeface="Arial" panose="020B0604020202020204" pitchFamily="34" charset="0"/>
                <a:cs typeface="Arial" panose="020B0604020202020204" pitchFamily="34" charset="0"/>
              </a:rPr>
              <a:t>Soil [NO3-N]</a:t>
            </a:r>
          </a:p>
          <a:p>
            <a:pPr marL="342900" indent="-342900">
              <a:buFont typeface="Arial" panose="020B0604020202020204" pitchFamily="34" charset="0"/>
              <a:buChar char="•"/>
            </a:pPr>
            <a:endParaRPr lang="en-US" sz="2400" dirty="0">
              <a:solidFill>
                <a:sysClr val="windowText" lastClr="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ysClr val="windowText" lastClr="000000"/>
                </a:solidFill>
                <a:latin typeface="Arial" panose="020B0604020202020204" pitchFamily="34" charset="0"/>
                <a:cs typeface="Arial" panose="020B0604020202020204" pitchFamily="34" charset="0"/>
              </a:rPr>
              <a:t>Soil moisture</a:t>
            </a:r>
          </a:p>
          <a:p>
            <a:pPr marL="800100" lvl="1" indent="-342900">
              <a:buFont typeface="Arial" panose="020B0604020202020204" pitchFamily="34" charset="0"/>
              <a:buChar char="•"/>
            </a:pPr>
            <a:r>
              <a:rPr lang="en-US" sz="2400" dirty="0">
                <a:solidFill>
                  <a:sysClr val="windowText" lastClr="000000"/>
                </a:solidFill>
                <a:latin typeface="Arial" panose="020B0604020202020204" pitchFamily="34" charset="0"/>
                <a:cs typeface="Arial" panose="020B0604020202020204" pitchFamily="34" charset="0"/>
              </a:rPr>
              <a:t>SPLASH v1.0 bioclimatic model</a:t>
            </a:r>
          </a:p>
        </p:txBody>
      </p:sp>
      <p:sp>
        <p:nvSpPr>
          <p:cNvPr id="11" name="TextBox 10">
            <a:extLst>
              <a:ext uri="{FF2B5EF4-FFF2-40B4-BE49-F238E27FC236}">
                <a16:creationId xmlns:a16="http://schemas.microsoft.com/office/drawing/2014/main" id="{53E643BE-41A8-D9E9-C95E-F7FDE82B506D}"/>
              </a:ext>
            </a:extLst>
          </p:cNvPr>
          <p:cNvSpPr txBox="1"/>
          <p:nvPr/>
        </p:nvSpPr>
        <p:spPr>
          <a:xfrm>
            <a:off x="7118590" y="514435"/>
            <a:ext cx="3134191" cy="1200329"/>
          </a:xfrm>
          <a:prstGeom prst="rect">
            <a:avLst/>
          </a:prstGeom>
          <a:noFill/>
        </p:spPr>
        <p:txBody>
          <a:bodyPr wrap="none" rtlCol="0">
            <a:spAutoFit/>
          </a:bodyPr>
          <a:lstStyle/>
          <a:p>
            <a:pPr algn="ctr"/>
            <a:r>
              <a:rPr lang="en-US" sz="3600" dirty="0">
                <a:latin typeface="Arial" panose="020B0604020202020204" pitchFamily="34" charset="0"/>
                <a:cs typeface="Arial" panose="020B0604020202020204" pitchFamily="34" charset="0"/>
              </a:rPr>
              <a:t>Site edaphic</a:t>
            </a:r>
          </a:p>
          <a:p>
            <a:pPr algn="ctr"/>
            <a:r>
              <a:rPr lang="en-US" sz="3600" dirty="0">
                <a:latin typeface="Arial" panose="020B0604020202020204" pitchFamily="34" charset="0"/>
                <a:cs typeface="Arial" panose="020B0604020202020204" pitchFamily="34" charset="0"/>
              </a:rPr>
              <a:t>characteristics</a:t>
            </a:r>
          </a:p>
        </p:txBody>
      </p:sp>
      <p:sp>
        <p:nvSpPr>
          <p:cNvPr id="12" name="TextBox 11">
            <a:extLst>
              <a:ext uri="{FF2B5EF4-FFF2-40B4-BE49-F238E27FC236}">
                <a16:creationId xmlns:a16="http://schemas.microsoft.com/office/drawing/2014/main" id="{9A7CD8EF-F8C9-36F6-4031-9B56492DA543}"/>
              </a:ext>
            </a:extLst>
          </p:cNvPr>
          <p:cNvSpPr txBox="1"/>
          <p:nvPr/>
        </p:nvSpPr>
        <p:spPr>
          <a:xfrm>
            <a:off x="1925838" y="514435"/>
            <a:ext cx="3134191" cy="1200329"/>
          </a:xfrm>
          <a:prstGeom prst="rect">
            <a:avLst/>
          </a:prstGeom>
          <a:noFill/>
        </p:spPr>
        <p:txBody>
          <a:bodyPr wrap="none" rtlCol="0">
            <a:spAutoFit/>
          </a:bodyPr>
          <a:lstStyle/>
          <a:p>
            <a:pPr algn="ctr"/>
            <a:r>
              <a:rPr lang="en-US" sz="3600" dirty="0">
                <a:latin typeface="Arial" panose="020B0604020202020204" pitchFamily="34" charset="0"/>
                <a:cs typeface="Arial" panose="020B0604020202020204" pitchFamily="34" charset="0"/>
              </a:rPr>
              <a:t>Site climatic</a:t>
            </a:r>
          </a:p>
          <a:p>
            <a:pPr algn="ctr"/>
            <a:r>
              <a:rPr lang="en-US" sz="3600" dirty="0">
                <a:latin typeface="Arial" panose="020B0604020202020204" pitchFamily="34" charset="0"/>
                <a:cs typeface="Arial" panose="020B0604020202020204" pitchFamily="34" charset="0"/>
              </a:rPr>
              <a:t>characteristics</a:t>
            </a:r>
          </a:p>
        </p:txBody>
      </p:sp>
    </p:spTree>
    <p:extLst>
      <p:ext uri="{BB962C8B-B14F-4D97-AF65-F5344CB8AC3E}">
        <p14:creationId xmlns:p14="http://schemas.microsoft.com/office/powerpoint/2010/main" val="874674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B2FA1-AE93-4D8E-0832-4C05ABDF987A}"/>
              </a:ext>
            </a:extLst>
          </p:cNvPr>
          <p:cNvSpPr>
            <a:spLocks noGrp="1"/>
          </p:cNvSpPr>
          <p:nvPr>
            <p:ph type="title"/>
          </p:nvPr>
        </p:nvSpPr>
        <p:spPr/>
        <p:txBody>
          <a:bodyPr/>
          <a:lstStyle/>
          <a:p>
            <a:r>
              <a:rPr lang="en-US" dirty="0"/>
              <a:t>Hypotheses</a:t>
            </a:r>
          </a:p>
        </p:txBody>
      </p:sp>
      <p:sp>
        <p:nvSpPr>
          <p:cNvPr id="4" name="Rectangle 3">
            <a:extLst>
              <a:ext uri="{FF2B5EF4-FFF2-40B4-BE49-F238E27FC236}">
                <a16:creationId xmlns:a16="http://schemas.microsoft.com/office/drawing/2014/main" id="{9AC5F6CA-2670-DEB2-D564-8E2D1DDA3CBD}"/>
              </a:ext>
            </a:extLst>
          </p:cNvPr>
          <p:cNvSpPr/>
          <p:nvPr/>
        </p:nvSpPr>
        <p:spPr>
          <a:xfrm>
            <a:off x="1250196" y="2621149"/>
            <a:ext cx="1768100"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901699" y="2621149"/>
            <a:ext cx="1768100"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553202" y="2626963"/>
            <a:ext cx="1768100"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Water use efficiency</a:t>
            </a:r>
          </a:p>
        </p:txBody>
      </p:sp>
      <p:sp>
        <p:nvSpPr>
          <p:cNvPr id="11" name="Right Arrow 10">
            <a:extLst>
              <a:ext uri="{FF2B5EF4-FFF2-40B4-BE49-F238E27FC236}">
                <a16:creationId xmlns:a16="http://schemas.microsoft.com/office/drawing/2014/main" id="{DDC11F96-7243-D762-466E-D0FB03026842}"/>
              </a:ext>
            </a:extLst>
          </p:cNvPr>
          <p:cNvSpPr/>
          <p:nvPr/>
        </p:nvSpPr>
        <p:spPr>
          <a:xfrm>
            <a:off x="5758914" y="2853471"/>
            <a:ext cx="705173" cy="571348"/>
          </a:xfrm>
          <a:prstGeom prst="rightArrow">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t>
            </a:r>
            <a:r>
              <a:rPr lang="en-US" baseline="-25000" dirty="0">
                <a:solidFill>
                  <a:schemeClr val="tx1"/>
                </a:solidFill>
              </a:rPr>
              <a:t>2</a:t>
            </a:r>
            <a:r>
              <a:rPr lang="en-US" dirty="0">
                <a:solidFill>
                  <a:schemeClr val="tx1"/>
                </a:solidFill>
              </a:rPr>
              <a:t>O</a:t>
            </a:r>
          </a:p>
        </p:txBody>
      </p:sp>
      <p:sp>
        <p:nvSpPr>
          <p:cNvPr id="13" name="Rectangle 12">
            <a:extLst>
              <a:ext uri="{FF2B5EF4-FFF2-40B4-BE49-F238E27FC236}">
                <a16:creationId xmlns:a16="http://schemas.microsoft.com/office/drawing/2014/main" id="{3B66521F-6BD2-4C00-D78A-53836F6DD7C3}"/>
              </a:ext>
            </a:extLst>
          </p:cNvPr>
          <p:cNvSpPr/>
          <p:nvPr/>
        </p:nvSpPr>
        <p:spPr>
          <a:xfrm>
            <a:off x="9204705" y="2621149"/>
            <a:ext cx="1768100"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Leaf nitrogen</a:t>
            </a:r>
          </a:p>
        </p:txBody>
      </p:sp>
      <p:sp>
        <p:nvSpPr>
          <p:cNvPr id="14" name="Right Arrow 13">
            <a:extLst>
              <a:ext uri="{FF2B5EF4-FFF2-40B4-BE49-F238E27FC236}">
                <a16:creationId xmlns:a16="http://schemas.microsoft.com/office/drawing/2014/main" id="{834DDCD5-93E7-CD90-566E-AB471CCF75FA}"/>
              </a:ext>
            </a:extLst>
          </p:cNvPr>
          <p:cNvSpPr/>
          <p:nvPr/>
        </p:nvSpPr>
        <p:spPr>
          <a:xfrm>
            <a:off x="5758913" y="3587058"/>
            <a:ext cx="705173" cy="571348"/>
          </a:xfrm>
          <a:prstGeom prst="rightArrow">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15" name="Right Arrow 14">
            <a:extLst>
              <a:ext uri="{FF2B5EF4-FFF2-40B4-BE49-F238E27FC236}">
                <a16:creationId xmlns:a16="http://schemas.microsoft.com/office/drawing/2014/main" id="{F543C549-8F25-B8CF-D87E-2BA9D8086670}"/>
              </a:ext>
            </a:extLst>
          </p:cNvPr>
          <p:cNvSpPr/>
          <p:nvPr/>
        </p:nvSpPr>
        <p:spPr>
          <a:xfrm>
            <a:off x="5758913" y="1852926"/>
            <a:ext cx="3356677" cy="571349"/>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t>
            </a:r>
            <a:r>
              <a:rPr lang="en-US" baseline="-25000" dirty="0">
                <a:solidFill>
                  <a:schemeClr val="tx1"/>
                </a:solidFill>
              </a:rPr>
              <a:t>2</a:t>
            </a:r>
            <a:r>
              <a:rPr lang="en-US" dirty="0">
                <a:solidFill>
                  <a:schemeClr val="tx1"/>
                </a:solidFill>
              </a:rPr>
              <a:t>O</a:t>
            </a:r>
          </a:p>
        </p:txBody>
      </p:sp>
      <p:sp>
        <p:nvSpPr>
          <p:cNvPr id="16" name="Right Arrow 15">
            <a:extLst>
              <a:ext uri="{FF2B5EF4-FFF2-40B4-BE49-F238E27FC236}">
                <a16:creationId xmlns:a16="http://schemas.microsoft.com/office/drawing/2014/main" id="{71DDA768-9A4C-1C46-3181-48848FCBCA4B}"/>
              </a:ext>
            </a:extLst>
          </p:cNvPr>
          <p:cNvSpPr/>
          <p:nvPr/>
        </p:nvSpPr>
        <p:spPr>
          <a:xfrm>
            <a:off x="5758913" y="4445353"/>
            <a:ext cx="3356677" cy="571348"/>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18" name="Right Arrow 17">
            <a:extLst>
              <a:ext uri="{FF2B5EF4-FFF2-40B4-BE49-F238E27FC236}">
                <a16:creationId xmlns:a16="http://schemas.microsoft.com/office/drawing/2014/main" id="{32D6D3BD-6D32-F7EE-0D4C-F3046BDB2B87}"/>
              </a:ext>
            </a:extLst>
          </p:cNvPr>
          <p:cNvSpPr/>
          <p:nvPr/>
        </p:nvSpPr>
        <p:spPr>
          <a:xfrm>
            <a:off x="3107410" y="3148931"/>
            <a:ext cx="705173" cy="571348"/>
          </a:xfrm>
          <a:prstGeom prst="rightArrow">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9" name="Right Arrow 18">
            <a:extLst>
              <a:ext uri="{FF2B5EF4-FFF2-40B4-BE49-F238E27FC236}">
                <a16:creationId xmlns:a16="http://schemas.microsoft.com/office/drawing/2014/main" id="{F52697DC-0101-AF22-367E-6E965A59BE4E}"/>
              </a:ext>
            </a:extLst>
          </p:cNvPr>
          <p:cNvSpPr/>
          <p:nvPr/>
        </p:nvSpPr>
        <p:spPr>
          <a:xfrm>
            <a:off x="8410417" y="3157445"/>
            <a:ext cx="705173" cy="571348"/>
          </a:xfrm>
          <a:prstGeom prst="rightArrow">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2">
            <a:extLst>
              <a:ext uri="{FF2B5EF4-FFF2-40B4-BE49-F238E27FC236}">
                <a16:creationId xmlns:a16="http://schemas.microsoft.com/office/drawing/2014/main" id="{8F7C227E-4AF0-D988-00B5-6F1289076EF4}"/>
              </a:ext>
            </a:extLst>
          </p:cNvPr>
          <p:cNvSpPr/>
          <p:nvPr/>
        </p:nvSpPr>
        <p:spPr>
          <a:xfrm>
            <a:off x="1049363" y="2406038"/>
            <a:ext cx="4821266" cy="2155474"/>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599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8CF1C-5D52-406D-97FD-9401CE399DD9}"/>
              </a:ext>
            </a:extLst>
          </p:cNvPr>
          <p:cNvSpPr>
            <a:spLocks noGrp="1"/>
          </p:cNvSpPr>
          <p:nvPr>
            <p:ph type="title"/>
          </p:nvPr>
        </p:nvSpPr>
        <p:spPr/>
        <p:txBody>
          <a:bodyPr/>
          <a:lstStyle/>
          <a:p>
            <a:r>
              <a:rPr lang="en-US" dirty="0"/>
              <a:t>Soil nitrogen availability decreases costs of resource acquisition </a:t>
            </a:r>
          </a:p>
        </p:txBody>
      </p:sp>
      <p:pic>
        <p:nvPicPr>
          <p:cNvPr id="5" name="Picture 4" descr="Chart, scatter chart&#10;&#10;Description automatically generated">
            <a:extLst>
              <a:ext uri="{FF2B5EF4-FFF2-40B4-BE49-F238E27FC236}">
                <a16:creationId xmlns:a16="http://schemas.microsoft.com/office/drawing/2014/main" id="{08133592-D0ED-0517-7B32-68A214E5A79F}"/>
              </a:ext>
            </a:extLst>
          </p:cNvPr>
          <p:cNvPicPr>
            <a:picLocks noChangeAspect="1"/>
          </p:cNvPicPr>
          <p:nvPr/>
        </p:nvPicPr>
        <p:blipFill>
          <a:blip r:embed="rId2"/>
          <a:stretch>
            <a:fillRect/>
          </a:stretch>
        </p:blipFill>
        <p:spPr>
          <a:xfrm>
            <a:off x="3321050" y="1690688"/>
            <a:ext cx="6889749" cy="5167312"/>
          </a:xfrm>
          <a:prstGeom prst="rect">
            <a:avLst/>
          </a:prstGeom>
        </p:spPr>
      </p:pic>
    </p:spTree>
    <p:extLst>
      <p:ext uri="{BB962C8B-B14F-4D97-AF65-F5344CB8AC3E}">
        <p14:creationId xmlns:p14="http://schemas.microsoft.com/office/powerpoint/2010/main" val="1871408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EB3E1-8640-ECE1-DE7B-12FFB80F3071}"/>
              </a:ext>
            </a:extLst>
          </p:cNvPr>
          <p:cNvSpPr>
            <a:spLocks noGrp="1"/>
          </p:cNvSpPr>
          <p:nvPr>
            <p:ph type="title"/>
          </p:nvPr>
        </p:nvSpPr>
        <p:spPr/>
        <p:txBody>
          <a:bodyPr/>
          <a:lstStyle/>
          <a:p>
            <a:endParaRPr lang="en-US"/>
          </a:p>
        </p:txBody>
      </p:sp>
      <p:pic>
        <p:nvPicPr>
          <p:cNvPr id="5" name="Picture 4" descr="Chart, scatter chart&#10;&#10;Description automatically generated">
            <a:extLst>
              <a:ext uri="{FF2B5EF4-FFF2-40B4-BE49-F238E27FC236}">
                <a16:creationId xmlns:a16="http://schemas.microsoft.com/office/drawing/2014/main" id="{3376EDD2-3459-82C3-F423-7A81651DE10B}"/>
              </a:ext>
            </a:extLst>
          </p:cNvPr>
          <p:cNvPicPr>
            <a:picLocks noChangeAspect="1"/>
          </p:cNvPicPr>
          <p:nvPr/>
        </p:nvPicPr>
        <p:blipFill>
          <a:blip r:embed="rId2"/>
          <a:stretch>
            <a:fillRect/>
          </a:stretch>
        </p:blipFill>
        <p:spPr>
          <a:xfrm>
            <a:off x="0" y="2084670"/>
            <a:ext cx="12192000" cy="4689231"/>
          </a:xfrm>
          <a:prstGeom prst="rect">
            <a:avLst/>
          </a:prstGeom>
        </p:spPr>
      </p:pic>
    </p:spTree>
    <p:extLst>
      <p:ext uri="{BB962C8B-B14F-4D97-AF65-F5344CB8AC3E}">
        <p14:creationId xmlns:p14="http://schemas.microsoft.com/office/powerpoint/2010/main" val="3836691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Chart, scatter chart&#10;&#10;Description automatically generated">
            <a:extLst>
              <a:ext uri="{FF2B5EF4-FFF2-40B4-BE49-F238E27FC236}">
                <a16:creationId xmlns:a16="http://schemas.microsoft.com/office/drawing/2014/main" id="{41F10ECF-3AF9-D211-7813-AE26E9718319}"/>
              </a:ext>
            </a:extLst>
          </p:cNvPr>
          <p:cNvPicPr>
            <a:picLocks noChangeAspect="1"/>
          </p:cNvPicPr>
          <p:nvPr/>
        </p:nvPicPr>
        <p:blipFill>
          <a:blip r:embed="rId2"/>
          <a:stretch>
            <a:fillRect/>
          </a:stretch>
        </p:blipFill>
        <p:spPr>
          <a:xfrm>
            <a:off x="0" y="1778000"/>
            <a:ext cx="12192000" cy="5080000"/>
          </a:xfrm>
          <a:prstGeom prst="rect">
            <a:avLst/>
          </a:prstGeom>
        </p:spPr>
      </p:pic>
      <p:sp>
        <p:nvSpPr>
          <p:cNvPr id="23" name="Rectangle 22">
            <a:extLst>
              <a:ext uri="{FF2B5EF4-FFF2-40B4-BE49-F238E27FC236}">
                <a16:creationId xmlns:a16="http://schemas.microsoft.com/office/drawing/2014/main" id="{81D2264B-D5DE-9F43-BA72-2F55E09FDC26}"/>
              </a:ext>
            </a:extLst>
          </p:cNvPr>
          <p:cNvSpPr/>
          <p:nvPr/>
        </p:nvSpPr>
        <p:spPr>
          <a:xfrm>
            <a:off x="977221" y="1928917"/>
            <a:ext cx="4962889" cy="3292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5C40976-ADA2-8B7F-2241-7B5DA2B13A28}"/>
              </a:ext>
            </a:extLst>
          </p:cNvPr>
          <p:cNvSpPr/>
          <p:nvPr/>
        </p:nvSpPr>
        <p:spPr>
          <a:xfrm>
            <a:off x="7069883" y="1928917"/>
            <a:ext cx="4962889" cy="3292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646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63A452F1-9129-F2C0-46F4-D8F1B2349C30}"/>
              </a:ext>
            </a:extLst>
          </p:cNvPr>
          <p:cNvPicPr>
            <a:picLocks noChangeAspect="1"/>
          </p:cNvPicPr>
          <p:nvPr/>
        </p:nvPicPr>
        <p:blipFill>
          <a:blip r:embed="rId2"/>
          <a:stretch>
            <a:fillRect/>
          </a:stretch>
        </p:blipFill>
        <p:spPr>
          <a:xfrm>
            <a:off x="0" y="1778000"/>
            <a:ext cx="12192000" cy="5080000"/>
          </a:xfrm>
          <a:prstGeom prst="rect">
            <a:avLst/>
          </a:prstGeom>
        </p:spPr>
      </p:pic>
      <p:sp>
        <p:nvSpPr>
          <p:cNvPr id="2" name="Title 1">
            <a:extLst>
              <a:ext uri="{FF2B5EF4-FFF2-40B4-BE49-F238E27FC236}">
                <a16:creationId xmlns:a16="http://schemas.microsoft.com/office/drawing/2014/main" id="{CD2AAAED-0BFB-0F76-7F72-4EF9B3CF6AE0}"/>
              </a:ext>
            </a:extLst>
          </p:cNvPr>
          <p:cNvSpPr>
            <a:spLocks noGrp="1"/>
          </p:cNvSpPr>
          <p:nvPr>
            <p:ph type="title"/>
          </p:nvPr>
        </p:nvSpPr>
        <p:spPr>
          <a:xfrm>
            <a:off x="473886" y="365125"/>
            <a:ext cx="10879914" cy="1325563"/>
          </a:xfrm>
        </p:spPr>
        <p:txBody>
          <a:bodyPr>
            <a:normAutofit/>
          </a:bodyPr>
          <a:lstStyle/>
          <a:p>
            <a:r>
              <a:rPr lang="el-GR" dirty="0"/>
              <a:t>β</a:t>
            </a:r>
            <a:r>
              <a:rPr lang="en-US" dirty="0"/>
              <a:t> </a:t>
            </a:r>
            <a:r>
              <a:rPr lang="en-US" b="1" dirty="0">
                <a:solidFill>
                  <a:schemeClr val="accent2"/>
                </a:solidFill>
              </a:rPr>
              <a:t>decreases</a:t>
            </a:r>
            <a:r>
              <a:rPr lang="en-US" dirty="0"/>
              <a:t> with increasing soil moisture in C</a:t>
            </a:r>
            <a:r>
              <a:rPr lang="en-US" baseline="-25000" dirty="0"/>
              <a:t>4</a:t>
            </a:r>
            <a:r>
              <a:rPr lang="en-US" dirty="0"/>
              <a:t> species, but not C</a:t>
            </a:r>
            <a:r>
              <a:rPr lang="en-US" baseline="-25000" dirty="0"/>
              <a:t>3</a:t>
            </a:r>
            <a:r>
              <a:rPr lang="en-US" dirty="0"/>
              <a:t> species</a:t>
            </a:r>
          </a:p>
        </p:txBody>
      </p:sp>
      <p:sp>
        <p:nvSpPr>
          <p:cNvPr id="7" name="Rectangle 6">
            <a:extLst>
              <a:ext uri="{FF2B5EF4-FFF2-40B4-BE49-F238E27FC236}">
                <a16:creationId xmlns:a16="http://schemas.microsoft.com/office/drawing/2014/main" id="{BCBBD634-D597-2E5E-902C-D7F139C33401}"/>
              </a:ext>
            </a:extLst>
          </p:cNvPr>
          <p:cNvSpPr/>
          <p:nvPr/>
        </p:nvSpPr>
        <p:spPr>
          <a:xfrm>
            <a:off x="7069883" y="1928917"/>
            <a:ext cx="4962889" cy="3292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228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AAAED-0BFB-0F76-7F72-4EF9B3CF6AE0}"/>
              </a:ext>
            </a:extLst>
          </p:cNvPr>
          <p:cNvSpPr>
            <a:spLocks noGrp="1"/>
          </p:cNvSpPr>
          <p:nvPr>
            <p:ph type="title"/>
          </p:nvPr>
        </p:nvSpPr>
        <p:spPr>
          <a:xfrm>
            <a:off x="213582" y="365125"/>
            <a:ext cx="11978418" cy="1325563"/>
          </a:xfrm>
        </p:spPr>
        <p:txBody>
          <a:bodyPr>
            <a:noAutofit/>
          </a:bodyPr>
          <a:lstStyle/>
          <a:p>
            <a:r>
              <a:rPr lang="el-GR" dirty="0"/>
              <a:t>β</a:t>
            </a:r>
            <a:r>
              <a:rPr lang="en-US" dirty="0"/>
              <a:t> </a:t>
            </a:r>
            <a:r>
              <a:rPr lang="en-US" b="1" dirty="0">
                <a:solidFill>
                  <a:schemeClr val="accent2"/>
                </a:solidFill>
              </a:rPr>
              <a:t>decreases</a:t>
            </a:r>
            <a:r>
              <a:rPr lang="en-US" dirty="0"/>
              <a:t> with increasing soil N regardless of N-fixing capability, N-fixing species have higher </a:t>
            </a:r>
            <a:r>
              <a:rPr lang="el-GR" dirty="0"/>
              <a:t>β</a:t>
            </a:r>
            <a:endParaRPr lang="en-US" dirty="0"/>
          </a:p>
        </p:txBody>
      </p:sp>
      <p:pic>
        <p:nvPicPr>
          <p:cNvPr id="7" name="Picture 6" descr="Chart, scatter chart&#10;&#10;Description automatically generated">
            <a:extLst>
              <a:ext uri="{FF2B5EF4-FFF2-40B4-BE49-F238E27FC236}">
                <a16:creationId xmlns:a16="http://schemas.microsoft.com/office/drawing/2014/main" id="{81025601-5474-8D3F-5BA0-BC9821F80A7F}"/>
              </a:ext>
            </a:extLst>
          </p:cNvPr>
          <p:cNvPicPr>
            <a:picLocks noChangeAspect="1"/>
          </p:cNvPicPr>
          <p:nvPr/>
        </p:nvPicPr>
        <p:blipFill>
          <a:blip r:embed="rId2"/>
          <a:stretch>
            <a:fillRect/>
          </a:stretch>
        </p:blipFill>
        <p:spPr>
          <a:xfrm>
            <a:off x="0" y="1778000"/>
            <a:ext cx="12192000" cy="5080000"/>
          </a:xfrm>
          <a:prstGeom prst="rect">
            <a:avLst/>
          </a:prstGeom>
        </p:spPr>
      </p:pic>
    </p:spTree>
    <p:extLst>
      <p:ext uri="{BB962C8B-B14F-4D97-AF65-F5344CB8AC3E}">
        <p14:creationId xmlns:p14="http://schemas.microsoft.com/office/powerpoint/2010/main" val="2956685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C4CF-DCD3-D41F-D10E-9904544BABC0}"/>
              </a:ext>
            </a:extLst>
          </p:cNvPr>
          <p:cNvSpPr>
            <a:spLocks noGrp="1"/>
          </p:cNvSpPr>
          <p:nvPr>
            <p:ph type="title"/>
          </p:nvPr>
        </p:nvSpPr>
        <p:spPr/>
        <p:txBody>
          <a:bodyPr/>
          <a:lstStyle/>
          <a:p>
            <a:r>
              <a:rPr lang="el-GR" dirty="0">
                <a:latin typeface="Times New Roman" panose="02020603050405020304" pitchFamily="18" charset="0"/>
                <a:cs typeface="Times New Roman" panose="02020603050405020304" pitchFamily="18" charset="0"/>
              </a:rPr>
              <a:t>χ</a:t>
            </a:r>
            <a:r>
              <a:rPr lang="en-US" dirty="0"/>
              <a:t> </a:t>
            </a:r>
            <a:r>
              <a:rPr lang="en-US" b="1" dirty="0">
                <a:solidFill>
                  <a:schemeClr val="accent2"/>
                </a:solidFill>
              </a:rPr>
              <a:t>decreases</a:t>
            </a:r>
            <a:r>
              <a:rPr lang="en-US" dirty="0"/>
              <a:t> with increasing soil moisture in C</a:t>
            </a:r>
            <a:r>
              <a:rPr lang="en-US" baseline="-25000" dirty="0"/>
              <a:t>4</a:t>
            </a:r>
            <a:r>
              <a:rPr lang="en-US" dirty="0"/>
              <a:t> species, but not C</a:t>
            </a:r>
            <a:r>
              <a:rPr lang="en-US" baseline="-25000" dirty="0"/>
              <a:t>3</a:t>
            </a:r>
            <a:r>
              <a:rPr lang="en-US" dirty="0"/>
              <a:t> species</a:t>
            </a:r>
            <a:endParaRPr lang="en-US" dirty="0">
              <a:latin typeface="Times New Roman" panose="02020603050405020304" pitchFamily="18" charset="0"/>
              <a:cs typeface="Times New Roman" panose="02020603050405020304" pitchFamily="18" charset="0"/>
            </a:endParaRPr>
          </a:p>
        </p:txBody>
      </p:sp>
      <p:pic>
        <p:nvPicPr>
          <p:cNvPr id="13" name="Picture 12" descr="Chart, scatter chart&#10;&#10;Description automatically generated">
            <a:extLst>
              <a:ext uri="{FF2B5EF4-FFF2-40B4-BE49-F238E27FC236}">
                <a16:creationId xmlns:a16="http://schemas.microsoft.com/office/drawing/2014/main" id="{56AE8187-E530-2CD2-EA10-5723A88CF430}"/>
              </a:ext>
            </a:extLst>
          </p:cNvPr>
          <p:cNvPicPr>
            <a:picLocks noChangeAspect="1"/>
          </p:cNvPicPr>
          <p:nvPr/>
        </p:nvPicPr>
        <p:blipFill>
          <a:blip r:embed="rId2"/>
          <a:stretch>
            <a:fillRect/>
          </a:stretch>
        </p:blipFill>
        <p:spPr>
          <a:xfrm>
            <a:off x="0" y="1690688"/>
            <a:ext cx="12192000" cy="5080000"/>
          </a:xfrm>
          <a:prstGeom prst="rect">
            <a:avLst/>
          </a:prstGeom>
        </p:spPr>
      </p:pic>
    </p:spTree>
    <p:extLst>
      <p:ext uri="{BB962C8B-B14F-4D97-AF65-F5344CB8AC3E}">
        <p14:creationId xmlns:p14="http://schemas.microsoft.com/office/powerpoint/2010/main" val="1384943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C4CF-DCD3-D41F-D10E-9904544BABC0}"/>
              </a:ext>
            </a:extLst>
          </p:cNvPr>
          <p:cNvSpPr>
            <a:spLocks noGrp="1"/>
          </p:cNvSpPr>
          <p:nvPr>
            <p:ph type="title"/>
          </p:nvPr>
        </p:nvSpPr>
        <p:spPr/>
        <p:txBody>
          <a:bodyPr>
            <a:noAutofit/>
          </a:bodyPr>
          <a:lstStyle/>
          <a:p>
            <a:r>
              <a:rPr lang="el-GR" dirty="0">
                <a:latin typeface="Times New Roman" panose="02020603050405020304" pitchFamily="18" charset="0"/>
                <a:cs typeface="Times New Roman" panose="02020603050405020304" pitchFamily="18" charset="0"/>
              </a:rPr>
              <a:t>χ</a:t>
            </a:r>
            <a:r>
              <a:rPr lang="en-US" dirty="0">
                <a:latin typeface="Times New Roman" panose="02020603050405020304" pitchFamily="18" charset="0"/>
                <a:cs typeface="Times New Roman" panose="02020603050405020304" pitchFamily="18" charset="0"/>
              </a:rPr>
              <a:t> </a:t>
            </a:r>
            <a:r>
              <a:rPr lang="en-US" b="1" dirty="0">
                <a:solidFill>
                  <a:schemeClr val="accent2"/>
                </a:solidFill>
              </a:rPr>
              <a:t>decreases</a:t>
            </a:r>
            <a:r>
              <a:rPr lang="en-US" dirty="0"/>
              <a:t> with increasing soil N regardless of N-fixing capability</a:t>
            </a:r>
            <a:endParaRPr lang="en-US" dirty="0">
              <a:latin typeface="Times New Roman" panose="02020603050405020304" pitchFamily="18" charset="0"/>
              <a:cs typeface="Times New Roman" panose="02020603050405020304" pitchFamily="18" charset="0"/>
            </a:endParaRPr>
          </a:p>
        </p:txBody>
      </p:sp>
      <p:pic>
        <p:nvPicPr>
          <p:cNvPr id="13" name="Picture 12" descr="Chart, scatter chart&#10;&#10;Description automatically generated">
            <a:extLst>
              <a:ext uri="{FF2B5EF4-FFF2-40B4-BE49-F238E27FC236}">
                <a16:creationId xmlns:a16="http://schemas.microsoft.com/office/drawing/2014/main" id="{56AE8187-E530-2CD2-EA10-5723A88CF430}"/>
              </a:ext>
            </a:extLst>
          </p:cNvPr>
          <p:cNvPicPr>
            <a:picLocks noChangeAspect="1"/>
          </p:cNvPicPr>
          <p:nvPr/>
        </p:nvPicPr>
        <p:blipFill>
          <a:blip r:embed="rId2"/>
          <a:stretch>
            <a:fillRect/>
          </a:stretch>
        </p:blipFill>
        <p:spPr>
          <a:xfrm>
            <a:off x="0" y="1870439"/>
            <a:ext cx="12192000" cy="5080000"/>
          </a:xfrm>
          <a:prstGeom prst="rect">
            <a:avLst/>
          </a:prstGeom>
        </p:spPr>
      </p:pic>
    </p:spTree>
    <p:extLst>
      <p:ext uri="{BB962C8B-B14F-4D97-AF65-F5344CB8AC3E}">
        <p14:creationId xmlns:p14="http://schemas.microsoft.com/office/powerpoint/2010/main" val="3438770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t>Soil nitrogen generally increases leaf nitrogen</a:t>
            </a:r>
            <a:endParaRPr lang="en-US" sz="4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A2837DF-9377-B24F-9669-ACE14F543DE0}"/>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128CE9D-3F39-3175-D1C7-7F35CB35CE82}"/>
              </a:ext>
            </a:extLst>
          </p:cNvPr>
          <p:cNvPicPr>
            <a:picLocks noChangeAspect="1"/>
          </p:cNvPicPr>
          <p:nvPr/>
        </p:nvPicPr>
        <p:blipFill>
          <a:blip r:embed="rId3"/>
          <a:stretch>
            <a:fillRect/>
          </a:stretch>
        </p:blipFill>
        <p:spPr>
          <a:xfrm>
            <a:off x="2904224" y="1427967"/>
            <a:ext cx="5313036" cy="5430033"/>
          </a:xfrm>
          <a:prstGeom prst="rect">
            <a:avLst/>
          </a:prstGeom>
        </p:spPr>
      </p:pic>
    </p:spTree>
    <p:extLst>
      <p:ext uri="{BB962C8B-B14F-4D97-AF65-F5344CB8AC3E}">
        <p14:creationId xmlns:p14="http://schemas.microsoft.com/office/powerpoint/2010/main" val="3436729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2EA63-0C75-9055-E053-24CDCDD87B1F}"/>
              </a:ext>
            </a:extLst>
          </p:cNvPr>
          <p:cNvSpPr>
            <a:spLocks noGrp="1"/>
          </p:cNvSpPr>
          <p:nvPr>
            <p:ph type="title"/>
          </p:nvPr>
        </p:nvSpPr>
        <p:spPr/>
        <p:txBody>
          <a:bodyPr/>
          <a:lstStyle/>
          <a:p>
            <a:r>
              <a:rPr lang="en-US" dirty="0"/>
              <a:t>Leaf N decreases with increasing </a:t>
            </a:r>
            <a:r>
              <a:rPr lang="el-GR" dirty="0"/>
              <a:t>β</a:t>
            </a:r>
            <a:r>
              <a:rPr lang="en-US" dirty="0"/>
              <a:t>, but is unaffected by changes in </a:t>
            </a:r>
            <a:r>
              <a:rPr lang="el-GR" dirty="0">
                <a:latin typeface="Times New Roman" panose="02020603050405020304" pitchFamily="18" charset="0"/>
                <a:cs typeface="Times New Roman" panose="02020603050405020304" pitchFamily="18" charset="0"/>
              </a:rPr>
              <a:t>χ</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9874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8EB66-2A1D-99E1-FC0A-A59E553D0180}"/>
              </a:ext>
            </a:extLst>
          </p:cNvPr>
          <p:cNvSpPr>
            <a:spLocks noGrp="1"/>
          </p:cNvSpPr>
          <p:nvPr>
            <p:ph type="title"/>
          </p:nvPr>
        </p:nvSpPr>
        <p:spPr/>
        <p:txBody>
          <a:bodyPr/>
          <a:lstStyle/>
          <a:p>
            <a:r>
              <a:rPr lang="en-US" dirty="0"/>
              <a:t>No effect of </a:t>
            </a:r>
          </a:p>
        </p:txBody>
      </p:sp>
      <p:sp>
        <p:nvSpPr>
          <p:cNvPr id="3" name="Content Placeholder 2">
            <a:extLst>
              <a:ext uri="{FF2B5EF4-FFF2-40B4-BE49-F238E27FC236}">
                <a16:creationId xmlns:a16="http://schemas.microsoft.com/office/drawing/2014/main" id="{BBC22E98-BF9E-E6E7-AB41-E7BF99AFAAF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03347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91B68-21C5-F73B-6878-FAE1E7271061}"/>
              </a:ext>
            </a:extLst>
          </p:cNvPr>
          <p:cNvSpPr>
            <a:spLocks noGrp="1"/>
          </p:cNvSpPr>
          <p:nvPr>
            <p:ph type="title"/>
          </p:nvPr>
        </p:nvSpPr>
        <p:spPr/>
        <p:txBody>
          <a:bodyPr/>
          <a:lstStyle/>
          <a:p>
            <a:r>
              <a:rPr lang="en-US" dirty="0"/>
              <a:t>Main takeaways</a:t>
            </a:r>
          </a:p>
        </p:txBody>
      </p:sp>
      <p:sp>
        <p:nvSpPr>
          <p:cNvPr id="3" name="Content Placeholder 2">
            <a:extLst>
              <a:ext uri="{FF2B5EF4-FFF2-40B4-BE49-F238E27FC236}">
                <a16:creationId xmlns:a16="http://schemas.microsoft.com/office/drawing/2014/main" id="{0720F096-0294-305F-648B-3B413F1DD553}"/>
              </a:ext>
            </a:extLst>
          </p:cNvPr>
          <p:cNvSpPr>
            <a:spLocks noGrp="1"/>
          </p:cNvSpPr>
          <p:nvPr>
            <p:ph idx="1"/>
          </p:nvPr>
        </p:nvSpPr>
        <p:spPr/>
        <p:txBody>
          <a:bodyPr/>
          <a:lstStyle/>
          <a:p>
            <a:r>
              <a:rPr lang="el-GR" dirty="0"/>
              <a:t>β</a:t>
            </a:r>
            <a:r>
              <a:rPr lang="en-US" dirty="0"/>
              <a:t> generally increased with </a:t>
            </a:r>
          </a:p>
          <a:p>
            <a:endParaRPr lang="en-US" dirty="0"/>
          </a:p>
          <a:p>
            <a:r>
              <a:rPr lang="el-GR" dirty="0"/>
              <a:t>β </a:t>
            </a:r>
            <a:r>
              <a:rPr lang="en-US" dirty="0"/>
              <a:t>values much more variable than single stagnant value of 146- supports need to include </a:t>
            </a:r>
            <a:r>
              <a:rPr lang="el-GR" dirty="0"/>
              <a:t>β </a:t>
            </a:r>
            <a:r>
              <a:rPr lang="en-US" dirty="0"/>
              <a:t>dynamically in PLCT models</a:t>
            </a:r>
          </a:p>
          <a:p>
            <a:endParaRPr lang="en-US" dirty="0"/>
          </a:p>
          <a:p>
            <a:r>
              <a:rPr lang="el-GR" dirty="0">
                <a:latin typeface="Times New Roman" panose="02020603050405020304" pitchFamily="18" charset="0"/>
                <a:cs typeface="Times New Roman" panose="02020603050405020304" pitchFamily="18" charset="0"/>
              </a:rPr>
              <a:t>χ</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1729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6641B-B40F-AB84-CEF8-5BD5CACB997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Thank you! </a:t>
            </a:r>
          </a:p>
        </p:txBody>
      </p:sp>
      <p:sp>
        <p:nvSpPr>
          <p:cNvPr id="5" name="Text Placeholder 4">
            <a:extLst>
              <a:ext uri="{FF2B5EF4-FFF2-40B4-BE49-F238E27FC236}">
                <a16:creationId xmlns:a16="http://schemas.microsoft.com/office/drawing/2014/main" id="{62B5A96A-B709-1956-06B2-89E5BF6A8019}"/>
              </a:ext>
            </a:extLst>
          </p:cNvPr>
          <p:cNvSpPr>
            <a:spLocks noGrp="1"/>
          </p:cNvSpPr>
          <p:nvPr>
            <p:ph type="body" idx="1"/>
          </p:nvPr>
        </p:nvSpPr>
        <p:spPr/>
        <p:txBody>
          <a:bodyPr/>
          <a:lstStyle/>
          <a:p>
            <a:r>
              <a:rPr lang="en-US" dirty="0">
                <a:latin typeface="Arial" panose="020B0604020202020204" pitchFamily="34" charset="0"/>
                <a:cs typeface="Arial" panose="020B0604020202020204" pitchFamily="34" charset="0"/>
              </a:rPr>
              <a:t>Slides are available at [insert URL here]</a:t>
            </a:r>
          </a:p>
        </p:txBody>
      </p:sp>
    </p:spTree>
    <p:extLst>
      <p:ext uri="{BB962C8B-B14F-4D97-AF65-F5344CB8AC3E}">
        <p14:creationId xmlns:p14="http://schemas.microsoft.com/office/powerpoint/2010/main" val="2084142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45783B-5C18-4C88-F9FE-13F9E264ECB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Extra slides</a:t>
            </a:r>
          </a:p>
        </p:txBody>
      </p:sp>
      <p:sp>
        <p:nvSpPr>
          <p:cNvPr id="5" name="Text Placeholder 4">
            <a:extLst>
              <a:ext uri="{FF2B5EF4-FFF2-40B4-BE49-F238E27FC236}">
                <a16:creationId xmlns:a16="http://schemas.microsoft.com/office/drawing/2014/main" id="{F211AA38-C0B5-2F16-F8A8-DDC80F5AFA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15370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F6C0-FE73-42D8-9CD1-FEAB173412CD}"/>
              </a:ext>
            </a:extLst>
          </p:cNvPr>
          <p:cNvSpPr>
            <a:spLocks noGrp="1"/>
          </p:cNvSpPr>
          <p:nvPr>
            <p:ph type="title"/>
          </p:nvPr>
        </p:nvSpPr>
        <p:spPr/>
        <p:txBody>
          <a:bodyPr/>
          <a:lstStyle/>
          <a:p>
            <a:r>
              <a:rPr lang="en-US" dirty="0"/>
              <a:t>Resource unit cost ratio (</a:t>
            </a:r>
            <a:r>
              <a:rPr lang="el-GR" dirty="0"/>
              <a:t>β</a:t>
            </a:r>
            <a:r>
              <a:rPr lang="en-US" dirty="0"/>
              <a:t>)</a:t>
            </a:r>
          </a:p>
        </p:txBody>
      </p:sp>
      <p:sp>
        <p:nvSpPr>
          <p:cNvPr id="6" name="TextBox 5">
            <a:extLst>
              <a:ext uri="{FF2B5EF4-FFF2-40B4-BE49-F238E27FC236}">
                <a16:creationId xmlns:a16="http://schemas.microsoft.com/office/drawing/2014/main" id="{B147D2AE-A8FC-085D-4500-E8A8B79B1CC6}"/>
              </a:ext>
            </a:extLst>
          </p:cNvPr>
          <p:cNvSpPr txBox="1"/>
          <p:nvPr/>
        </p:nvSpPr>
        <p:spPr>
          <a:xfrm>
            <a:off x="4251808" y="1668383"/>
            <a:ext cx="4992072" cy="584775"/>
          </a:xfrm>
          <a:prstGeom prst="rect">
            <a:avLst/>
          </a:prstGeom>
          <a:noFill/>
        </p:spPr>
        <p:txBody>
          <a:bodyPr wrap="none" rtlCol="0">
            <a:spAutoFit/>
          </a:bodyPr>
          <a:lstStyle/>
          <a:p>
            <a:r>
              <a:rPr lang="en-US" sz="3200" dirty="0"/>
              <a:t>cost of acquiring and using N</a:t>
            </a:r>
          </a:p>
        </p:txBody>
      </p:sp>
      <p:sp>
        <p:nvSpPr>
          <p:cNvPr id="7" name="TextBox 6">
            <a:extLst>
              <a:ext uri="{FF2B5EF4-FFF2-40B4-BE49-F238E27FC236}">
                <a16:creationId xmlns:a16="http://schemas.microsoft.com/office/drawing/2014/main" id="{A6808B0F-777E-2651-C0D9-79FD07AB6AB4}"/>
              </a:ext>
            </a:extLst>
          </p:cNvPr>
          <p:cNvSpPr txBox="1"/>
          <p:nvPr/>
        </p:nvSpPr>
        <p:spPr>
          <a:xfrm>
            <a:off x="4049829" y="5973612"/>
            <a:ext cx="5396029" cy="584775"/>
          </a:xfrm>
          <a:prstGeom prst="rect">
            <a:avLst/>
          </a:prstGeom>
          <a:noFill/>
        </p:spPr>
        <p:txBody>
          <a:bodyPr wrap="none" rtlCol="0">
            <a:spAutoFit/>
          </a:bodyPr>
          <a:lstStyle/>
          <a:p>
            <a:r>
              <a:rPr lang="en-US" sz="3200" dirty="0"/>
              <a:t>cost of acquiring and using H</a:t>
            </a:r>
            <a:r>
              <a:rPr lang="en-US" sz="3200" baseline="-25000" dirty="0"/>
              <a:t>2</a:t>
            </a:r>
            <a:r>
              <a:rPr lang="en-US" sz="3200" dirty="0"/>
              <a:t>O</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574465-7B45-832C-2114-38C7905577FC}"/>
                  </a:ext>
                </a:extLst>
              </p:cNvPr>
              <p:cNvSpPr txBox="1"/>
              <p:nvPr/>
            </p:nvSpPr>
            <p:spPr>
              <a:xfrm>
                <a:off x="4444133" y="2963372"/>
                <a:ext cx="2877014" cy="2195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7200" b="0" i="1" smtClean="0">
                          <a:latin typeface="Cambria Math" panose="02040503050406030204" pitchFamily="18" charset="0"/>
                        </a:rPr>
                        <m:t>𝛽</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𝑏</m:t>
                          </m:r>
                        </m:num>
                        <m:den>
                          <m:r>
                            <a:rPr lang="en-US" sz="7200" b="0" i="1" smtClean="0">
                              <a:latin typeface="Cambria Math" panose="02040503050406030204" pitchFamily="18" charset="0"/>
                            </a:rPr>
                            <m:t>𝑎</m:t>
                          </m:r>
                        </m:den>
                      </m:f>
                    </m:oMath>
                  </m:oMathPara>
                </a14:m>
                <a:endParaRPr lang="en-US" sz="7200" dirty="0"/>
              </a:p>
            </p:txBody>
          </p:sp>
        </mc:Choice>
        <mc:Fallback xmlns="">
          <p:sp>
            <p:nvSpPr>
              <p:cNvPr id="3" name="TextBox 2">
                <a:extLst>
                  <a:ext uri="{FF2B5EF4-FFF2-40B4-BE49-F238E27FC236}">
                    <a16:creationId xmlns:a16="http://schemas.microsoft.com/office/drawing/2014/main" id="{B7574465-7B45-832C-2114-38C7905577FC}"/>
                  </a:ext>
                </a:extLst>
              </p:cNvPr>
              <p:cNvSpPr txBox="1">
                <a:spLocks noRot="1" noChangeAspect="1" noMove="1" noResize="1" noEditPoints="1" noAdjustHandles="1" noChangeArrowheads="1" noChangeShapeType="1" noTextEdit="1"/>
              </p:cNvSpPr>
              <p:nvPr/>
            </p:nvSpPr>
            <p:spPr>
              <a:xfrm>
                <a:off x="4444133" y="2963372"/>
                <a:ext cx="2877014" cy="2195986"/>
              </a:xfrm>
              <a:prstGeom prst="rect">
                <a:avLst/>
              </a:prstGeom>
              <a:blipFill>
                <a:blip r:embed="rId2"/>
                <a:stretch>
                  <a:fillRect l="-4386" r="-439" b="-6322"/>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A387B9E-DF36-C935-348C-E4410F5015DE}"/>
              </a:ext>
            </a:extLst>
          </p:cNvPr>
          <p:cNvCxnSpPr>
            <a:cxnSpLocks/>
          </p:cNvCxnSpPr>
          <p:nvPr/>
        </p:nvCxnSpPr>
        <p:spPr>
          <a:xfrm>
            <a:off x="6747844" y="2337632"/>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9CD957-9C6D-8FC0-ED9F-584D974DCCAC}"/>
              </a:ext>
            </a:extLst>
          </p:cNvPr>
          <p:cNvCxnSpPr>
            <a:cxnSpLocks/>
          </p:cNvCxnSpPr>
          <p:nvPr/>
        </p:nvCxnSpPr>
        <p:spPr>
          <a:xfrm flipV="1">
            <a:off x="6747844" y="5253615"/>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269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t>Resource unit cost ratio (</a:t>
            </a:r>
            <a:r>
              <a:rPr lang="el-GR" dirty="0"/>
              <a:t>β</a:t>
            </a:r>
            <a:r>
              <a:rPr lang="en-US" dirty="0"/>
              <a:t>)</a:t>
            </a:r>
            <a:endParaRPr 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0A157E-4AD5-C5C9-5D61-E2F9D336F41D}"/>
                  </a:ext>
                </a:extLst>
              </p:cNvPr>
              <p:cNvSpPr txBox="1"/>
              <p:nvPr/>
            </p:nvSpPr>
            <p:spPr>
              <a:xfrm>
                <a:off x="0" y="2016305"/>
                <a:ext cx="11944810" cy="28253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5400" b="0" i="1" smtClean="0">
                          <a:latin typeface="Cambria Math" panose="02040503050406030204" pitchFamily="18" charset="0"/>
                        </a:rPr>
                        <m:t>𝛽</m:t>
                      </m:r>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𝑏</m:t>
                          </m:r>
                        </m:num>
                        <m:den>
                          <m:r>
                            <a:rPr lang="en-US" sz="5400" b="0" i="1" smtClean="0">
                              <a:latin typeface="Cambria Math" panose="02040503050406030204" pitchFamily="18" charset="0"/>
                            </a:rPr>
                            <m:t>𝑎</m:t>
                          </m:r>
                        </m:den>
                      </m:f>
                      <m:r>
                        <a:rPr lang="en-US" sz="5400" b="0" i="1" smtClean="0">
                          <a:latin typeface="Cambria Math" panose="02040503050406030204" pitchFamily="18" charset="0"/>
                        </a:rPr>
                        <m:t>=</m:t>
                      </m:r>
                      <m:r>
                        <a:rPr lang="el-GR" sz="5400" b="0" i="1" smtClean="0">
                          <a:latin typeface="Cambria Math" panose="02040503050406030204" pitchFamily="18" charset="0"/>
                        </a:rPr>
                        <m:t>1.6</m:t>
                      </m:r>
                      <m:sSup>
                        <m:sSupPr>
                          <m:ctrlPr>
                            <a:rPr lang="el-GR" sz="5400" b="0" i="1" smtClean="0">
                              <a:latin typeface="Cambria Math" panose="02040503050406030204" pitchFamily="18" charset="0"/>
                            </a:rPr>
                          </m:ctrlPr>
                        </m:sSupPr>
                        <m:e>
                          <m:r>
                            <a:rPr lang="el-GR" sz="5400" i="1">
                              <a:latin typeface="Cambria Math" panose="02040503050406030204" pitchFamily="18" charset="0"/>
                            </a:rPr>
                            <m:t>𝜂</m:t>
                          </m:r>
                        </m:e>
                        <m:sup>
                          <m:r>
                            <a:rPr lang="el-GR" sz="5400" b="0" i="1" smtClean="0">
                              <a:latin typeface="Cambria Math" panose="02040503050406030204" pitchFamily="18" charset="0"/>
                            </a:rPr>
                            <m:t>∗</m:t>
                          </m:r>
                        </m:sup>
                      </m:sSup>
                      <m:r>
                        <m:rPr>
                          <m:sty m:val="p"/>
                        </m:rPr>
                        <a:rPr lang="en-US" sz="5400" b="0" i="0" smtClean="0">
                          <a:latin typeface="Cambria Math" panose="02040503050406030204" pitchFamily="18" charset="0"/>
                        </a:rPr>
                        <m:t>D</m:t>
                      </m:r>
                      <m:f>
                        <m:fPr>
                          <m:ctrlPr>
                            <a:rPr lang="en-US" sz="5400" b="0" i="1" smtClean="0">
                              <a:latin typeface="Cambria Math" panose="02040503050406030204" pitchFamily="18" charset="0"/>
                            </a:rPr>
                          </m:ctrlPr>
                        </m:fPr>
                        <m:num>
                          <m:d>
                            <m:dPr>
                              <m:ctrlPr>
                                <a:rPr lang="en-US" sz="5400" b="0" i="1" smtClean="0">
                                  <a:latin typeface="Cambria Math" panose="02040503050406030204" pitchFamily="18" charset="0"/>
                                </a:rPr>
                              </m:ctrlPr>
                            </m:dPr>
                            <m:e>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sSup>
                                    <m:sSupPr>
                                      <m:ctrlPr>
                                        <a:rPr lang="en-US" sz="5400" b="0" i="1" smtClean="0">
                                          <a:latin typeface="Cambria Math" panose="02040503050406030204" pitchFamily="18" charset="0"/>
                                        </a:rPr>
                                      </m:ctrlPr>
                                    </m:sSupPr>
                                    <m:e>
                                      <m:r>
                                        <m:rPr>
                                          <m:sty m:val="p"/>
                                        </m:rPr>
                                        <a:rPr lang="el-GR" sz="5400">
                                          <a:latin typeface="Cambria Math" panose="02040503050406030204" pitchFamily="18" charset="0"/>
                                        </a:rPr>
                                        <m:t>Γ</m:t>
                                      </m:r>
                                    </m:e>
                                    <m:sup>
                                      <m:r>
                                        <a:rPr lang="el-GR" sz="5400" b="0" i="1" smtClean="0">
                                          <a:latin typeface="Cambria Math" panose="02040503050406030204" pitchFamily="18" charset="0"/>
                                        </a:rPr>
                                        <m:t>∗</m:t>
                                      </m:r>
                                    </m:sup>
                                  </m:sSup>
                                </m:num>
                                <m:den>
                                  <m:sSub>
                                    <m:sSubPr>
                                      <m:ctrlPr>
                                        <a:rPr lang="en-US" sz="5400" b="0" i="1" smtClean="0">
                                          <a:latin typeface="Cambria Math" panose="02040503050406030204" pitchFamily="18" charset="0"/>
                                        </a:rPr>
                                      </m:ctrlPr>
                                    </m:sSubPr>
                                    <m:e>
                                      <m:r>
                                        <m:rPr>
                                          <m:sty m:val="p"/>
                                        </m:rPr>
                                        <a:rPr lang="en-US" sz="5400" b="0" i="0" smtClean="0">
                                          <a:latin typeface="Cambria Math" panose="02040503050406030204" pitchFamily="18" charset="0"/>
                                        </a:rPr>
                                        <m:t>C</m:t>
                                      </m:r>
                                    </m:e>
                                    <m:sub>
                                      <m:r>
                                        <a:rPr lang="en-US" sz="5400" b="0" i="1" smtClean="0">
                                          <a:latin typeface="Cambria Math" panose="02040503050406030204" pitchFamily="18" charset="0"/>
                                        </a:rPr>
                                        <m:t>𝑎</m:t>
                                      </m:r>
                                    </m:sub>
                                  </m:sSub>
                                </m:den>
                              </m:f>
                            </m:e>
                          </m:d>
                        </m:num>
                        <m:den>
                          <m:sSup>
                            <m:sSupPr>
                              <m:ctrlPr>
                                <a:rPr lang="en-US" sz="5400" b="0" i="1" smtClean="0">
                                  <a:latin typeface="Cambria Math" panose="02040503050406030204" pitchFamily="18" charset="0"/>
                                </a:rPr>
                              </m:ctrlPr>
                            </m:sSupPr>
                            <m:e>
                              <m:d>
                                <m:dPr>
                                  <m:ctrlPr>
                                    <a:rPr lang="en-US" sz="5400" b="0" i="1" smtClean="0">
                                      <a:latin typeface="Cambria Math" panose="02040503050406030204" pitchFamily="18" charset="0"/>
                                    </a:rPr>
                                  </m:ctrlPr>
                                </m:dPr>
                                <m:e>
                                  <m:r>
                                    <a:rPr lang="en-US" sz="5400" b="0" i="1" smtClean="0">
                                      <a:latin typeface="Cambria Math" panose="02040503050406030204" pitchFamily="18" charset="0"/>
                                    </a:rPr>
                                    <m:t>1−</m:t>
                                  </m:r>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e>
                              </m:d>
                            </m:e>
                            <m:sup>
                              <m:r>
                                <a:rPr lang="el-GR" sz="5400" b="0" i="1" smtClean="0">
                                  <a:latin typeface="Cambria Math" panose="02040503050406030204" pitchFamily="18" charset="0"/>
                                </a:rPr>
                                <m:t>2</m:t>
                              </m:r>
                            </m:sup>
                          </m:sSup>
                          <m:r>
                            <a:rPr lang="el-GR" sz="5400" b="0" i="1" smtClean="0">
                              <a:latin typeface="Cambria Math" panose="02040503050406030204" pitchFamily="18" charset="0"/>
                            </a:rPr>
                            <m:t>∗</m:t>
                          </m:r>
                          <m:d>
                            <m:dPr>
                              <m:ctrlPr>
                                <a:rPr lang="el-GR" sz="5400" b="0" i="1" smtClean="0">
                                  <a:latin typeface="Cambria Math" panose="02040503050406030204" pitchFamily="18" charset="0"/>
                                </a:rPr>
                              </m:ctrlPr>
                            </m:dPr>
                            <m:e>
                              <m:r>
                                <m:rPr>
                                  <m:sty m:val="p"/>
                                </m:rPr>
                                <a:rPr lang="el-GR" sz="5400" b="0" i="0" smtClean="0">
                                  <a:latin typeface="Cambria Math" panose="02040503050406030204" pitchFamily="18" charset="0"/>
                                </a:rPr>
                                <m:t>Κ</m:t>
                              </m:r>
                              <m:r>
                                <a:rPr lang="el-GR" sz="5400" b="0" i="0" smtClean="0">
                                  <a:latin typeface="Cambria Math" panose="02040503050406030204" pitchFamily="18" charset="0"/>
                                </a:rPr>
                                <m:t>+</m:t>
                              </m:r>
                              <m:sSup>
                                <m:sSupPr>
                                  <m:ctrlPr>
                                    <a:rPr lang="el-GR" sz="5400" b="0" i="1" smtClean="0">
                                      <a:latin typeface="Cambria Math" panose="02040503050406030204" pitchFamily="18" charset="0"/>
                                    </a:rPr>
                                  </m:ctrlPr>
                                </m:sSupPr>
                                <m:e>
                                  <m:r>
                                    <m:rPr>
                                      <m:sty m:val="p"/>
                                    </m:rPr>
                                    <a:rPr lang="el-GR" sz="5400" b="0" i="0" smtClean="0">
                                      <a:latin typeface="Cambria Math" panose="02040503050406030204" pitchFamily="18" charset="0"/>
                                    </a:rPr>
                                    <m:t>Γ</m:t>
                                  </m:r>
                                </m:e>
                                <m:sup>
                                  <m:r>
                                    <a:rPr lang="el-GR" sz="5400" b="0" i="1" smtClean="0">
                                      <a:latin typeface="Cambria Math" panose="02040503050406030204" pitchFamily="18" charset="0"/>
                                    </a:rPr>
                                    <m:t>∗</m:t>
                                  </m:r>
                                </m:sup>
                              </m:sSup>
                            </m:e>
                          </m:d>
                        </m:den>
                      </m:f>
                    </m:oMath>
                  </m:oMathPara>
                </a14:m>
                <a:endParaRPr lang="en-US" sz="5400" dirty="0"/>
              </a:p>
            </p:txBody>
          </p:sp>
        </mc:Choice>
        <mc:Fallback xmlns="">
          <p:sp>
            <p:nvSpPr>
              <p:cNvPr id="3" name="TextBox 2">
                <a:extLst>
                  <a:ext uri="{FF2B5EF4-FFF2-40B4-BE49-F238E27FC236}">
                    <a16:creationId xmlns:a16="http://schemas.microsoft.com/office/drawing/2014/main" id="{DC0A157E-4AD5-C5C9-5D61-E2F9D336F41D}"/>
                  </a:ext>
                </a:extLst>
              </p:cNvPr>
              <p:cNvSpPr txBox="1">
                <a:spLocks noRot="1" noChangeAspect="1" noMove="1" noResize="1" noEditPoints="1" noAdjustHandles="1" noChangeArrowheads="1" noChangeShapeType="1" noTextEdit="1"/>
              </p:cNvSpPr>
              <p:nvPr/>
            </p:nvSpPr>
            <p:spPr>
              <a:xfrm>
                <a:off x="0" y="2016305"/>
                <a:ext cx="11944810" cy="2825389"/>
              </a:xfrm>
              <a:prstGeom prst="rect">
                <a:avLst/>
              </a:prstGeom>
              <a:blipFill>
                <a:blip r:embed="rId3"/>
                <a:stretch>
                  <a:fillRect l="-744" b="-5357"/>
                </a:stretch>
              </a:blipFill>
            </p:spPr>
            <p:txBody>
              <a:bodyPr/>
              <a:lstStyle/>
              <a:p>
                <a:r>
                  <a:rPr lang="en-US">
                    <a:noFill/>
                  </a:rPr>
                  <a:t> </a:t>
                </a:r>
              </a:p>
            </p:txBody>
          </p:sp>
        </mc:Fallback>
      </mc:AlternateContent>
    </p:spTree>
    <p:extLst>
      <p:ext uri="{BB962C8B-B14F-4D97-AF65-F5344CB8AC3E}">
        <p14:creationId xmlns:p14="http://schemas.microsoft.com/office/powerpoint/2010/main" val="310334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882C26-7C0E-C7E4-DE8E-FACCDB9EF66F}"/>
              </a:ext>
            </a:extLst>
          </p:cNvPr>
          <p:cNvPicPr>
            <a:picLocks noChangeAspect="1"/>
          </p:cNvPicPr>
          <p:nvPr/>
        </p:nvPicPr>
        <p:blipFill>
          <a:blip r:embed="rId3"/>
          <a:stretch>
            <a:fillRect/>
          </a:stretch>
        </p:blipFill>
        <p:spPr>
          <a:xfrm>
            <a:off x="2904224" y="1427967"/>
            <a:ext cx="5313036" cy="5430033"/>
          </a:xfrm>
          <a:prstGeom prst="rect">
            <a:avLst/>
          </a:prstGeom>
        </p:spPr>
      </p:pic>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Soil nitrogen generally increases leaf nitrogen</a:t>
            </a:r>
          </a:p>
        </p:txBody>
      </p:sp>
      <p:sp>
        <p:nvSpPr>
          <p:cNvPr id="3" name="Rectangle 2">
            <a:extLst>
              <a:ext uri="{FF2B5EF4-FFF2-40B4-BE49-F238E27FC236}">
                <a16:creationId xmlns:a16="http://schemas.microsoft.com/office/drawing/2014/main" id="{82F2285F-1B23-CB49-86E7-AC996189686B}"/>
              </a:ext>
            </a:extLst>
          </p:cNvPr>
          <p:cNvSpPr/>
          <p:nvPr/>
        </p:nvSpPr>
        <p:spPr>
          <a:xfrm>
            <a:off x="3962021" y="1729533"/>
            <a:ext cx="4346096" cy="1176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0CB44E-BA66-2444-96DA-D2056439EE3D}"/>
              </a:ext>
            </a:extLst>
          </p:cNvPr>
          <p:cNvSpPr txBox="1"/>
          <p:nvPr/>
        </p:nvSpPr>
        <p:spPr>
          <a:xfrm>
            <a:off x="8368346" y="1683811"/>
            <a:ext cx="3266849"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Plots that receive nitrogen have higher leaf nitrogen content</a:t>
            </a:r>
          </a:p>
        </p:txBody>
      </p:sp>
      <p:sp>
        <p:nvSpPr>
          <p:cNvPr id="6" name="TextBox 5">
            <a:extLst>
              <a:ext uri="{FF2B5EF4-FFF2-40B4-BE49-F238E27FC236}">
                <a16:creationId xmlns:a16="http://schemas.microsoft.com/office/drawing/2014/main" id="{481A247D-63A6-2E40-BC1E-8E600967E4B7}"/>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5074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 but leaf </a:t>
            </a:r>
            <a:r>
              <a:rPr lang="en-US" dirty="0"/>
              <a:t>nitrogen</a:t>
            </a:r>
            <a:r>
              <a:rPr lang="en-US" sz="4000" dirty="0">
                <a:latin typeface="Arial" panose="020B0604020202020204" pitchFamily="34" charset="0"/>
                <a:cs typeface="Arial" panose="020B0604020202020204" pitchFamily="34" charset="0"/>
              </a:rPr>
              <a:t> can be predicted independent of soil nitrogen</a:t>
            </a:r>
          </a:p>
        </p:txBody>
      </p:sp>
      <p:pic>
        <p:nvPicPr>
          <p:cNvPr id="6" name="Picture 5">
            <a:extLst>
              <a:ext uri="{FF2B5EF4-FFF2-40B4-BE49-F238E27FC236}">
                <a16:creationId xmlns:a16="http://schemas.microsoft.com/office/drawing/2014/main" id="{AD8D131D-1CC7-9B1E-D741-1A03D7D242A4}"/>
              </a:ext>
            </a:extLst>
          </p:cNvPr>
          <p:cNvPicPr>
            <a:picLocks noChangeAspect="1"/>
          </p:cNvPicPr>
          <p:nvPr/>
        </p:nvPicPr>
        <p:blipFill>
          <a:blip r:embed="rId3"/>
          <a:stretch>
            <a:fillRect/>
          </a:stretch>
        </p:blipFill>
        <p:spPr>
          <a:xfrm>
            <a:off x="2086084" y="1690688"/>
            <a:ext cx="8060046" cy="5167312"/>
          </a:xfrm>
          <a:prstGeom prst="rect">
            <a:avLst/>
          </a:prstGeom>
        </p:spPr>
      </p:pic>
      <p:sp>
        <p:nvSpPr>
          <p:cNvPr id="5" name="TextBox 4">
            <a:extLst>
              <a:ext uri="{FF2B5EF4-FFF2-40B4-BE49-F238E27FC236}">
                <a16:creationId xmlns:a16="http://schemas.microsoft.com/office/drawing/2014/main" id="{64697620-6073-8B48-9CF4-C43A6574A4FD}"/>
              </a:ext>
            </a:extLst>
          </p:cNvPr>
          <p:cNvSpPr txBox="1"/>
          <p:nvPr/>
        </p:nvSpPr>
        <p:spPr>
          <a:xfrm>
            <a:off x="9662790" y="6581001"/>
            <a:ext cx="25282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(2017)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728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4F1FA-02B2-914C-AD8D-34FFBB768FB5}"/>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Leaf N is likely a product of interactions between climatic and edaphic factors</a:t>
            </a:r>
          </a:p>
        </p:txBody>
      </p:sp>
    </p:spTree>
    <p:extLst>
      <p:ext uri="{BB962C8B-B14F-4D97-AF65-F5344CB8AC3E}">
        <p14:creationId xmlns:p14="http://schemas.microsoft.com/office/powerpoint/2010/main" val="84343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7"/>
            <a:ext cx="11353800" cy="1518272"/>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latin typeface="Arial" panose="020B0604020202020204" pitchFamily="34" charset="0"/>
                <a:cs typeface="Arial" panose="020B0604020202020204" pitchFamily="34" charset="0"/>
              </a:rPr>
              <a:t>: leaves acclimate to changing climatic and edaphic environments via summed cost of resource use </a:t>
            </a:r>
            <a:endParaRPr lang="en-US" dirty="0">
              <a:solidFill>
                <a:schemeClr val="accent2"/>
              </a:solidFill>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7"/>
            <a:ext cx="11353800" cy="1518272"/>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latin typeface="Arial" panose="020B0604020202020204" pitchFamily="34" charset="0"/>
                <a:cs typeface="Arial" panose="020B0604020202020204" pitchFamily="34" charset="0"/>
              </a:rPr>
              <a:t>: leaves acclimate to changing climatic and edaphic </a:t>
            </a:r>
            <a:r>
              <a:rPr lang="en-US" dirty="0"/>
              <a:t>environments via summed cost of resource use</a:t>
            </a:r>
            <a:endParaRPr lang="en-US" dirty="0">
              <a:solidFill>
                <a:schemeClr val="accent2"/>
              </a:solidFill>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E60F989-2554-9E85-02A9-E6E682997FDD}"/>
              </a:ext>
            </a:extLst>
          </p:cNvPr>
          <p:cNvSpPr/>
          <p:nvPr/>
        </p:nvSpPr>
        <p:spPr>
          <a:xfrm>
            <a:off x="3727938" y="5392615"/>
            <a:ext cx="4798647" cy="139895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86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CC12-2F15-EF9D-D08B-914A0E471A06}"/>
              </a:ext>
            </a:extLst>
          </p:cNvPr>
          <p:cNvSpPr>
            <a:spLocks noGrp="1"/>
          </p:cNvSpPr>
          <p:nvPr>
            <p:ph type="title"/>
          </p:nvPr>
        </p:nvSpPr>
        <p:spPr/>
        <p:txBody>
          <a:bodyPr>
            <a:normAutofit/>
          </a:bodyPr>
          <a:lstStyle/>
          <a:p>
            <a:r>
              <a:rPr lang="en-US" dirty="0"/>
              <a:t>Species identity may determine leaf responses to shifts in soil resource availability</a:t>
            </a:r>
          </a:p>
        </p:txBody>
      </p:sp>
    </p:spTree>
    <p:extLst>
      <p:ext uri="{BB962C8B-B14F-4D97-AF65-F5344CB8AC3E}">
        <p14:creationId xmlns:p14="http://schemas.microsoft.com/office/powerpoint/2010/main" val="2397643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B2FA1-AE93-4D8E-0832-4C05ABDF987A}"/>
              </a:ext>
            </a:extLst>
          </p:cNvPr>
          <p:cNvSpPr>
            <a:spLocks noGrp="1"/>
          </p:cNvSpPr>
          <p:nvPr>
            <p:ph type="title"/>
          </p:nvPr>
        </p:nvSpPr>
        <p:spPr/>
        <p:txBody>
          <a:bodyPr/>
          <a:lstStyle/>
          <a:p>
            <a:r>
              <a:rPr lang="en-US" dirty="0"/>
              <a:t>Hypotheses</a:t>
            </a:r>
          </a:p>
        </p:txBody>
      </p:sp>
      <p:sp>
        <p:nvSpPr>
          <p:cNvPr id="4" name="Rectangle 3">
            <a:extLst>
              <a:ext uri="{FF2B5EF4-FFF2-40B4-BE49-F238E27FC236}">
                <a16:creationId xmlns:a16="http://schemas.microsoft.com/office/drawing/2014/main" id="{9AC5F6CA-2670-DEB2-D564-8E2D1DDA3CBD}"/>
              </a:ext>
            </a:extLst>
          </p:cNvPr>
          <p:cNvSpPr/>
          <p:nvPr/>
        </p:nvSpPr>
        <p:spPr>
          <a:xfrm>
            <a:off x="1250196" y="2621149"/>
            <a:ext cx="1768100"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901699" y="2621149"/>
            <a:ext cx="1768100"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553202" y="2626963"/>
            <a:ext cx="1768100"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Water use efficiency</a:t>
            </a:r>
          </a:p>
        </p:txBody>
      </p:sp>
      <p:sp>
        <p:nvSpPr>
          <p:cNvPr id="11" name="Right Arrow 10">
            <a:extLst>
              <a:ext uri="{FF2B5EF4-FFF2-40B4-BE49-F238E27FC236}">
                <a16:creationId xmlns:a16="http://schemas.microsoft.com/office/drawing/2014/main" id="{DDC11F96-7243-D762-466E-D0FB03026842}"/>
              </a:ext>
            </a:extLst>
          </p:cNvPr>
          <p:cNvSpPr/>
          <p:nvPr/>
        </p:nvSpPr>
        <p:spPr>
          <a:xfrm>
            <a:off x="5758914" y="2853471"/>
            <a:ext cx="705173" cy="571348"/>
          </a:xfrm>
          <a:prstGeom prst="rightArrow">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t>
            </a:r>
            <a:r>
              <a:rPr lang="en-US" baseline="-25000" dirty="0">
                <a:solidFill>
                  <a:schemeClr val="tx1"/>
                </a:solidFill>
              </a:rPr>
              <a:t>2</a:t>
            </a:r>
            <a:r>
              <a:rPr lang="en-US" dirty="0">
                <a:solidFill>
                  <a:schemeClr val="tx1"/>
                </a:solidFill>
              </a:rPr>
              <a:t>O</a:t>
            </a:r>
          </a:p>
        </p:txBody>
      </p:sp>
      <p:sp>
        <p:nvSpPr>
          <p:cNvPr id="13" name="Rectangle 12">
            <a:extLst>
              <a:ext uri="{FF2B5EF4-FFF2-40B4-BE49-F238E27FC236}">
                <a16:creationId xmlns:a16="http://schemas.microsoft.com/office/drawing/2014/main" id="{3B66521F-6BD2-4C00-D78A-53836F6DD7C3}"/>
              </a:ext>
            </a:extLst>
          </p:cNvPr>
          <p:cNvSpPr/>
          <p:nvPr/>
        </p:nvSpPr>
        <p:spPr>
          <a:xfrm>
            <a:off x="9204705" y="2621149"/>
            <a:ext cx="1768100"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Leaf nitrogen</a:t>
            </a:r>
          </a:p>
        </p:txBody>
      </p:sp>
      <p:sp>
        <p:nvSpPr>
          <p:cNvPr id="14" name="Right Arrow 13">
            <a:extLst>
              <a:ext uri="{FF2B5EF4-FFF2-40B4-BE49-F238E27FC236}">
                <a16:creationId xmlns:a16="http://schemas.microsoft.com/office/drawing/2014/main" id="{834DDCD5-93E7-CD90-566E-AB471CCF75FA}"/>
              </a:ext>
            </a:extLst>
          </p:cNvPr>
          <p:cNvSpPr/>
          <p:nvPr/>
        </p:nvSpPr>
        <p:spPr>
          <a:xfrm>
            <a:off x="5758913" y="3587058"/>
            <a:ext cx="705173" cy="571348"/>
          </a:xfrm>
          <a:prstGeom prst="rightArrow">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15" name="Right Arrow 14">
            <a:extLst>
              <a:ext uri="{FF2B5EF4-FFF2-40B4-BE49-F238E27FC236}">
                <a16:creationId xmlns:a16="http://schemas.microsoft.com/office/drawing/2014/main" id="{F543C549-8F25-B8CF-D87E-2BA9D8086670}"/>
              </a:ext>
            </a:extLst>
          </p:cNvPr>
          <p:cNvSpPr/>
          <p:nvPr/>
        </p:nvSpPr>
        <p:spPr>
          <a:xfrm>
            <a:off x="5758913" y="1852926"/>
            <a:ext cx="3356677" cy="571349"/>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t>
            </a:r>
            <a:r>
              <a:rPr lang="en-US" baseline="-25000" dirty="0">
                <a:solidFill>
                  <a:schemeClr val="tx1"/>
                </a:solidFill>
              </a:rPr>
              <a:t>2</a:t>
            </a:r>
            <a:r>
              <a:rPr lang="en-US" dirty="0">
                <a:solidFill>
                  <a:schemeClr val="tx1"/>
                </a:solidFill>
              </a:rPr>
              <a:t>O</a:t>
            </a:r>
          </a:p>
        </p:txBody>
      </p:sp>
      <p:sp>
        <p:nvSpPr>
          <p:cNvPr id="16" name="Right Arrow 15">
            <a:extLst>
              <a:ext uri="{FF2B5EF4-FFF2-40B4-BE49-F238E27FC236}">
                <a16:creationId xmlns:a16="http://schemas.microsoft.com/office/drawing/2014/main" id="{71DDA768-9A4C-1C46-3181-48848FCBCA4B}"/>
              </a:ext>
            </a:extLst>
          </p:cNvPr>
          <p:cNvSpPr/>
          <p:nvPr/>
        </p:nvSpPr>
        <p:spPr>
          <a:xfrm>
            <a:off x="5758913" y="4445353"/>
            <a:ext cx="3356677" cy="571348"/>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18" name="Right Arrow 17">
            <a:extLst>
              <a:ext uri="{FF2B5EF4-FFF2-40B4-BE49-F238E27FC236}">
                <a16:creationId xmlns:a16="http://schemas.microsoft.com/office/drawing/2014/main" id="{32D6D3BD-6D32-F7EE-0D4C-F3046BDB2B87}"/>
              </a:ext>
            </a:extLst>
          </p:cNvPr>
          <p:cNvSpPr/>
          <p:nvPr/>
        </p:nvSpPr>
        <p:spPr>
          <a:xfrm>
            <a:off x="3107410" y="3148931"/>
            <a:ext cx="705173" cy="571348"/>
          </a:xfrm>
          <a:prstGeom prst="rightArrow">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9" name="Right Arrow 18">
            <a:extLst>
              <a:ext uri="{FF2B5EF4-FFF2-40B4-BE49-F238E27FC236}">
                <a16:creationId xmlns:a16="http://schemas.microsoft.com/office/drawing/2014/main" id="{F52697DC-0101-AF22-367E-6E965A59BE4E}"/>
              </a:ext>
            </a:extLst>
          </p:cNvPr>
          <p:cNvSpPr/>
          <p:nvPr/>
        </p:nvSpPr>
        <p:spPr>
          <a:xfrm>
            <a:off x="8410417" y="3157445"/>
            <a:ext cx="705173" cy="571348"/>
          </a:xfrm>
          <a:prstGeom prst="rightArrow">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068639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2600</TotalTime>
  <Words>1139</Words>
  <Application>Microsoft Macintosh PowerPoint</Application>
  <PresentationFormat>Widescreen</PresentationFormat>
  <Paragraphs>129</Paragraphs>
  <Slides>26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Cambria Math</vt:lpstr>
      <vt:lpstr>Times New Roman</vt:lpstr>
      <vt:lpstr>Office Theme</vt:lpstr>
      <vt:lpstr>Leaf nitrogen is driven by soil resource availability, but is decoupled from water use efficiency, in Texan grassland systems</vt:lpstr>
      <vt:lpstr>Soil nitrogen generally increases leaf nitrogen</vt:lpstr>
      <vt:lpstr>Soil nitrogen generally increases leaf nitrogen</vt:lpstr>
      <vt:lpstr>… but leaf nitrogen can be predicted independent of soil nitrogen</vt:lpstr>
      <vt:lpstr>Leaf N is likely a product of interactions between climatic and edaphic factors</vt:lpstr>
      <vt:lpstr>Photosynthetic ‘least-cost’ theory: leaves acclimate to changing climatic and edaphic environments via summed cost of resource use </vt:lpstr>
      <vt:lpstr>Photosynthetic ‘least-cost’ theory: leaves acclimate to changing climatic and edaphic environments via summed cost of resource use</vt:lpstr>
      <vt:lpstr>Species identity may determine leaf responses to shifts in soil resource availability</vt:lpstr>
      <vt:lpstr>Hypotheses</vt:lpstr>
      <vt:lpstr>Study sites, collection methods, traits</vt:lpstr>
      <vt:lpstr>PowerPoint Presentation</vt:lpstr>
      <vt:lpstr>Hypotheses</vt:lpstr>
      <vt:lpstr>Soil nitrogen availability decreases costs of resource acquisition </vt:lpstr>
      <vt:lpstr>PowerPoint Presentation</vt:lpstr>
      <vt:lpstr>PowerPoint Presentation</vt:lpstr>
      <vt:lpstr>β decreases with increasing soil moisture in C4 species, but not C3 species</vt:lpstr>
      <vt:lpstr>β decreases with increasing soil N regardless of N-fixing capability, N-fixing species have higher β</vt:lpstr>
      <vt:lpstr>χ decreases with increasing soil moisture in C4 species, but not C3 species</vt:lpstr>
      <vt:lpstr>χ decreases with increasing soil N regardless of N-fixing capability</vt:lpstr>
      <vt:lpstr>Leaf N decreases with increasing β, but is unaffected by changes in χ</vt:lpstr>
      <vt:lpstr>No effect of </vt:lpstr>
      <vt:lpstr>Main takeaways</vt:lpstr>
      <vt:lpstr>Thank you! </vt:lpstr>
      <vt:lpstr>Extra slides</vt:lpstr>
      <vt:lpstr>Resource unit cost ratio (β)</vt:lpstr>
      <vt:lpstr>Resource unit cost ratio (β)</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nitrogen availability increases the positive effect of aridity on water use efficiency</dc:title>
  <dc:creator>Perkowski, Evan A</dc:creator>
  <cp:lastModifiedBy>Perkowski, Evan A</cp:lastModifiedBy>
  <cp:revision>8</cp:revision>
  <dcterms:created xsi:type="dcterms:W3CDTF">2022-07-19T16:27:24Z</dcterms:created>
  <dcterms:modified xsi:type="dcterms:W3CDTF">2022-08-10T22:25:14Z</dcterms:modified>
</cp:coreProperties>
</file>